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6.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7.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64" r:id="rId3"/>
    <p:sldMasterId id="2147483668" r:id="rId4"/>
    <p:sldMasterId id="2147483672" r:id="rId5"/>
    <p:sldMasterId id="2147483676" r:id="rId6"/>
    <p:sldMasterId id="2147483679" r:id="rId7"/>
    <p:sldMasterId id="2147483683" r:id="rId8"/>
  </p:sldMasterIdLst>
  <p:notesMasterIdLst>
    <p:notesMasterId r:id="rId27"/>
  </p:notesMasterIdLst>
  <p:handoutMasterIdLst>
    <p:handoutMasterId r:id="rId28"/>
  </p:handoutMasterIdLst>
  <p:sldIdLst>
    <p:sldId id="421" r:id="rId9"/>
    <p:sldId id="474" r:id="rId10"/>
    <p:sldId id="481" r:id="rId11"/>
    <p:sldId id="489" r:id="rId12"/>
    <p:sldId id="482" r:id="rId13"/>
    <p:sldId id="491" r:id="rId14"/>
    <p:sldId id="490" r:id="rId15"/>
    <p:sldId id="492" r:id="rId16"/>
    <p:sldId id="484" r:id="rId17"/>
    <p:sldId id="493" r:id="rId18"/>
    <p:sldId id="470" r:id="rId19"/>
    <p:sldId id="501" r:id="rId20"/>
    <p:sldId id="502" r:id="rId21"/>
    <p:sldId id="503" r:id="rId22"/>
    <p:sldId id="504" r:id="rId23"/>
    <p:sldId id="505" r:id="rId24"/>
    <p:sldId id="506" r:id="rId25"/>
    <p:sldId id="507" r:id="rId26"/>
  </p:sldIdLst>
  <p:sldSz cx="9144000" cy="6858000" type="screen4x3"/>
  <p:notesSz cx="7010400" cy="9296400"/>
  <p:defaultTextStyle>
    <a:defPPr>
      <a:defRPr lang="en-US"/>
    </a:defPPr>
    <a:lvl1pPr algn="l" rtl="0" eaLnBrk="0" fontAlgn="base" hangingPunct="0">
      <a:spcBef>
        <a:spcPct val="0"/>
      </a:spcBef>
      <a:spcAft>
        <a:spcPct val="0"/>
      </a:spcAft>
      <a:defRPr sz="1200" b="1" i="1" kern="1200">
        <a:solidFill>
          <a:schemeClr val="tx1"/>
        </a:solidFill>
        <a:latin typeface="Arial" charset="0"/>
        <a:ea typeface="ＭＳ Ｐゴシック" pitchFamily="-107" charset="-128"/>
        <a:cs typeface="+mn-cs"/>
      </a:defRPr>
    </a:lvl1pPr>
    <a:lvl2pPr marL="457200" algn="l" rtl="0" eaLnBrk="0" fontAlgn="base" hangingPunct="0">
      <a:spcBef>
        <a:spcPct val="0"/>
      </a:spcBef>
      <a:spcAft>
        <a:spcPct val="0"/>
      </a:spcAft>
      <a:defRPr sz="1200" b="1" i="1" kern="1200">
        <a:solidFill>
          <a:schemeClr val="tx1"/>
        </a:solidFill>
        <a:latin typeface="Arial" charset="0"/>
        <a:ea typeface="ＭＳ Ｐゴシック" pitchFamily="-107" charset="-128"/>
        <a:cs typeface="+mn-cs"/>
      </a:defRPr>
    </a:lvl2pPr>
    <a:lvl3pPr marL="914400" algn="l" rtl="0" eaLnBrk="0" fontAlgn="base" hangingPunct="0">
      <a:spcBef>
        <a:spcPct val="0"/>
      </a:spcBef>
      <a:spcAft>
        <a:spcPct val="0"/>
      </a:spcAft>
      <a:defRPr sz="1200" b="1" i="1" kern="1200">
        <a:solidFill>
          <a:schemeClr val="tx1"/>
        </a:solidFill>
        <a:latin typeface="Arial" charset="0"/>
        <a:ea typeface="ＭＳ Ｐゴシック" pitchFamily="-107" charset="-128"/>
        <a:cs typeface="+mn-cs"/>
      </a:defRPr>
    </a:lvl3pPr>
    <a:lvl4pPr marL="1371600" algn="l" rtl="0" eaLnBrk="0" fontAlgn="base" hangingPunct="0">
      <a:spcBef>
        <a:spcPct val="0"/>
      </a:spcBef>
      <a:spcAft>
        <a:spcPct val="0"/>
      </a:spcAft>
      <a:defRPr sz="1200" b="1" i="1" kern="1200">
        <a:solidFill>
          <a:schemeClr val="tx1"/>
        </a:solidFill>
        <a:latin typeface="Arial" charset="0"/>
        <a:ea typeface="ＭＳ Ｐゴシック" pitchFamily="-107" charset="-128"/>
        <a:cs typeface="+mn-cs"/>
      </a:defRPr>
    </a:lvl4pPr>
    <a:lvl5pPr marL="1828800" algn="l" rtl="0" eaLnBrk="0" fontAlgn="base" hangingPunct="0">
      <a:spcBef>
        <a:spcPct val="0"/>
      </a:spcBef>
      <a:spcAft>
        <a:spcPct val="0"/>
      </a:spcAft>
      <a:defRPr sz="1200" b="1" i="1" kern="1200">
        <a:solidFill>
          <a:schemeClr val="tx1"/>
        </a:solidFill>
        <a:latin typeface="Arial" charset="0"/>
        <a:ea typeface="ＭＳ Ｐゴシック" pitchFamily="-107" charset="-128"/>
        <a:cs typeface="+mn-cs"/>
      </a:defRPr>
    </a:lvl5pPr>
    <a:lvl6pPr marL="2286000" algn="l" defTabSz="914400" rtl="0" eaLnBrk="1" latinLnBrk="0" hangingPunct="1">
      <a:defRPr sz="1200" b="1" i="1" kern="1200">
        <a:solidFill>
          <a:schemeClr val="tx1"/>
        </a:solidFill>
        <a:latin typeface="Arial" charset="0"/>
        <a:ea typeface="ＭＳ Ｐゴシック" pitchFamily="-107" charset="-128"/>
        <a:cs typeface="+mn-cs"/>
      </a:defRPr>
    </a:lvl6pPr>
    <a:lvl7pPr marL="2743200" algn="l" defTabSz="914400" rtl="0" eaLnBrk="1" latinLnBrk="0" hangingPunct="1">
      <a:defRPr sz="1200" b="1" i="1" kern="1200">
        <a:solidFill>
          <a:schemeClr val="tx1"/>
        </a:solidFill>
        <a:latin typeface="Arial" charset="0"/>
        <a:ea typeface="ＭＳ Ｐゴシック" pitchFamily="-107" charset="-128"/>
        <a:cs typeface="+mn-cs"/>
      </a:defRPr>
    </a:lvl7pPr>
    <a:lvl8pPr marL="3200400" algn="l" defTabSz="914400" rtl="0" eaLnBrk="1" latinLnBrk="0" hangingPunct="1">
      <a:defRPr sz="1200" b="1" i="1" kern="1200">
        <a:solidFill>
          <a:schemeClr val="tx1"/>
        </a:solidFill>
        <a:latin typeface="Arial" charset="0"/>
        <a:ea typeface="ＭＳ Ｐゴシック" pitchFamily="-107" charset="-128"/>
        <a:cs typeface="+mn-cs"/>
      </a:defRPr>
    </a:lvl8pPr>
    <a:lvl9pPr marL="3657600" algn="l" defTabSz="914400" rtl="0" eaLnBrk="1" latinLnBrk="0" hangingPunct="1">
      <a:defRPr sz="1200" b="1" i="1" kern="1200">
        <a:solidFill>
          <a:schemeClr val="tx1"/>
        </a:solidFill>
        <a:latin typeface="Arial" charset="0"/>
        <a:ea typeface="ＭＳ Ｐゴシック" pitchFamily="-107"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FFFF00"/>
    <a:srgbClr val="FFFFFF"/>
    <a:srgbClr val="CCECFF"/>
    <a:srgbClr val="FFFF66"/>
    <a:srgbClr val="00CC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4" autoAdjust="0"/>
    <p:restoredTop sz="90419" autoAdjust="0"/>
  </p:normalViewPr>
  <p:slideViewPr>
    <p:cSldViewPr snapToGrid="0">
      <p:cViewPr varScale="1">
        <p:scale>
          <a:sx n="105" d="100"/>
          <a:sy n="105" d="100"/>
        </p:scale>
        <p:origin x="-510" y="-78"/>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handoutMaster" Target="handoutMasters/handout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3036888" cy="463550"/>
          </a:xfrm>
          <a:prstGeom prst="rect">
            <a:avLst/>
          </a:prstGeom>
          <a:noFill/>
          <a:ln w="9525">
            <a:noFill/>
            <a:miter lim="800000"/>
            <a:headEnd/>
            <a:tailEnd/>
          </a:ln>
          <a:effectLst/>
        </p:spPr>
        <p:txBody>
          <a:bodyPr vert="horz" wrap="square" lIns="91009" tIns="45506" rIns="91009" bIns="45506" numCol="1" anchor="t" anchorCtr="0" compatLnSpc="1">
            <a:prstTxWarp prst="textNoShape">
              <a:avLst/>
            </a:prstTxWarp>
          </a:bodyPr>
          <a:lstStyle>
            <a:lvl1pPr defTabSz="909638">
              <a:defRPr>
                <a:latin typeface="Arial" pitchFamily="-107" charset="0"/>
                <a:ea typeface="+mn-ea"/>
              </a:defRPr>
            </a:lvl1pPr>
          </a:lstStyle>
          <a:p>
            <a:pPr>
              <a:defRPr/>
            </a:pPr>
            <a:endParaRPr lang="en-US"/>
          </a:p>
        </p:txBody>
      </p:sp>
      <p:sp>
        <p:nvSpPr>
          <p:cNvPr id="50179" name="Rectangle 3"/>
          <p:cNvSpPr>
            <a:spLocks noGrp="1" noChangeArrowheads="1"/>
          </p:cNvSpPr>
          <p:nvPr>
            <p:ph type="dt" sz="quarter" idx="1"/>
          </p:nvPr>
        </p:nvSpPr>
        <p:spPr bwMode="auto">
          <a:xfrm>
            <a:off x="3946525" y="0"/>
            <a:ext cx="3035300" cy="463550"/>
          </a:xfrm>
          <a:prstGeom prst="rect">
            <a:avLst/>
          </a:prstGeom>
          <a:noFill/>
          <a:ln w="9525">
            <a:noFill/>
            <a:miter lim="800000"/>
            <a:headEnd/>
            <a:tailEnd/>
          </a:ln>
          <a:effectLst/>
        </p:spPr>
        <p:txBody>
          <a:bodyPr vert="horz" wrap="square" lIns="91009" tIns="45506" rIns="91009" bIns="45506" numCol="1" anchor="t" anchorCtr="0" compatLnSpc="1">
            <a:prstTxWarp prst="textNoShape">
              <a:avLst/>
            </a:prstTxWarp>
          </a:bodyPr>
          <a:lstStyle>
            <a:lvl1pPr algn="r" defTabSz="909638">
              <a:defRPr>
                <a:latin typeface="Arial" pitchFamily="-107" charset="0"/>
                <a:ea typeface="+mn-ea"/>
              </a:defRPr>
            </a:lvl1pPr>
          </a:lstStyle>
          <a:p>
            <a:pPr>
              <a:defRPr/>
            </a:pPr>
            <a:endParaRPr lang="en-US"/>
          </a:p>
        </p:txBody>
      </p:sp>
      <p:sp>
        <p:nvSpPr>
          <p:cNvPr id="50180" name="Rectangle 4"/>
          <p:cNvSpPr>
            <a:spLocks noGrp="1" noChangeArrowheads="1"/>
          </p:cNvSpPr>
          <p:nvPr>
            <p:ph type="ftr" sz="quarter" idx="2"/>
          </p:nvPr>
        </p:nvSpPr>
        <p:spPr bwMode="auto">
          <a:xfrm>
            <a:off x="0" y="8867775"/>
            <a:ext cx="3036888" cy="463550"/>
          </a:xfrm>
          <a:prstGeom prst="rect">
            <a:avLst/>
          </a:prstGeom>
          <a:noFill/>
          <a:ln w="9525">
            <a:noFill/>
            <a:miter lim="800000"/>
            <a:headEnd/>
            <a:tailEnd/>
          </a:ln>
          <a:effectLst/>
        </p:spPr>
        <p:txBody>
          <a:bodyPr vert="horz" wrap="square" lIns="91009" tIns="45506" rIns="91009" bIns="45506" numCol="1" anchor="b" anchorCtr="0" compatLnSpc="1">
            <a:prstTxWarp prst="textNoShape">
              <a:avLst/>
            </a:prstTxWarp>
          </a:bodyPr>
          <a:lstStyle>
            <a:lvl1pPr defTabSz="909638">
              <a:defRPr>
                <a:latin typeface="Arial" pitchFamily="-107" charset="0"/>
                <a:ea typeface="+mn-ea"/>
              </a:defRPr>
            </a:lvl1pPr>
          </a:lstStyle>
          <a:p>
            <a:pPr>
              <a:defRPr/>
            </a:pPr>
            <a:endParaRPr lang="en-US"/>
          </a:p>
        </p:txBody>
      </p:sp>
      <p:sp>
        <p:nvSpPr>
          <p:cNvPr id="50181" name="Rectangle 5"/>
          <p:cNvSpPr>
            <a:spLocks noGrp="1" noChangeArrowheads="1"/>
          </p:cNvSpPr>
          <p:nvPr>
            <p:ph type="sldNum" sz="quarter" idx="3"/>
          </p:nvPr>
        </p:nvSpPr>
        <p:spPr bwMode="auto">
          <a:xfrm>
            <a:off x="3946525" y="8867775"/>
            <a:ext cx="3035300" cy="463550"/>
          </a:xfrm>
          <a:prstGeom prst="rect">
            <a:avLst/>
          </a:prstGeom>
          <a:noFill/>
          <a:ln w="9525">
            <a:noFill/>
            <a:miter lim="800000"/>
            <a:headEnd/>
            <a:tailEnd/>
          </a:ln>
          <a:effectLst/>
        </p:spPr>
        <p:txBody>
          <a:bodyPr vert="horz" wrap="square" lIns="91009" tIns="45506" rIns="91009" bIns="45506" numCol="1" anchor="b" anchorCtr="0" compatLnSpc="1">
            <a:prstTxWarp prst="textNoShape">
              <a:avLst/>
            </a:prstTxWarp>
          </a:bodyPr>
          <a:lstStyle>
            <a:lvl1pPr algn="r" defTabSz="909638">
              <a:defRPr/>
            </a:lvl1pPr>
          </a:lstStyle>
          <a:p>
            <a:fld id="{32C45EEF-6759-4EEA-A63E-CBDC2538EFC4}" type="slidenum">
              <a:rPr lang="en-US"/>
              <a:pPr/>
              <a:t>‹#›</a:t>
            </a:fld>
            <a:endParaRPr lang="en-US"/>
          </a:p>
        </p:txBody>
      </p:sp>
    </p:spTree>
    <p:extLst>
      <p:ext uri="{BB962C8B-B14F-4D97-AF65-F5344CB8AC3E}">
        <p14:creationId xmlns:p14="http://schemas.microsoft.com/office/powerpoint/2010/main" val="28443061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0988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1pPr>
    <a:lvl2pPr marL="4572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75779" name="Rectangle 3"/>
          <p:cNvSpPr>
            <a:spLocks noGrp="1" noChangeArrowheads="1"/>
          </p:cNvSpPr>
          <p:nvPr>
            <p:ph type="body" idx="1"/>
          </p:nvPr>
        </p:nvSpPr>
        <p:spPr bwMode="auto">
          <a:xfrm>
            <a:off x="701675" y="4416425"/>
            <a:ext cx="5607050" cy="4183063"/>
          </a:xfrm>
          <a:prstGeom prst="rect">
            <a:avLst/>
          </a:prstGeom>
          <a:solidFill>
            <a:srgbClr val="FFFFFF"/>
          </a:solidFill>
          <a:ln>
            <a:solidFill>
              <a:srgbClr val="000000"/>
            </a:solidFill>
            <a:miter lim="800000"/>
            <a:headEnd/>
            <a:tailEnd/>
          </a:ln>
        </p:spPr>
        <p:txBody>
          <a:bodyPr lIns="93177" tIns="46589" rIns="93177" bIns="46589"/>
          <a:lstStyle/>
          <a:p>
            <a:endParaRPr lang="en-US"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xfrm>
            <a:off x="3971183" y="8829989"/>
            <a:ext cx="3037628"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50" tIns="45825" rIns="91650" bIns="45825"/>
          <a:lstStyle>
            <a:lvl1pPr eaLnBrk="0" hangingPunct="0">
              <a:defRPr>
                <a:solidFill>
                  <a:schemeClr val="tx1"/>
                </a:solidFill>
                <a:latin typeface="Arial" charset="0"/>
              </a:defRPr>
            </a:lvl1pPr>
            <a:lvl2pPr marL="757020" indent="-291161" eaLnBrk="0" hangingPunct="0">
              <a:defRPr>
                <a:solidFill>
                  <a:schemeClr val="tx1"/>
                </a:solidFill>
                <a:latin typeface="Arial" charset="0"/>
              </a:defRPr>
            </a:lvl2pPr>
            <a:lvl3pPr marL="1164647" indent="-232930" eaLnBrk="0" hangingPunct="0">
              <a:defRPr>
                <a:solidFill>
                  <a:schemeClr val="tx1"/>
                </a:solidFill>
                <a:latin typeface="Arial" charset="0"/>
              </a:defRPr>
            </a:lvl3pPr>
            <a:lvl4pPr marL="1630505" indent="-232930" eaLnBrk="0" hangingPunct="0">
              <a:defRPr>
                <a:solidFill>
                  <a:schemeClr val="tx1"/>
                </a:solidFill>
                <a:latin typeface="Arial" charset="0"/>
              </a:defRPr>
            </a:lvl4pPr>
            <a:lvl5pPr marL="2096364" indent="-232930" eaLnBrk="0" hangingPunct="0">
              <a:defRPr>
                <a:solidFill>
                  <a:schemeClr val="tx1"/>
                </a:solidFill>
                <a:latin typeface="Arial" charset="0"/>
              </a:defRPr>
            </a:lvl5pPr>
            <a:lvl6pPr marL="2562222" indent="-232930" eaLnBrk="0" fontAlgn="base" hangingPunct="0">
              <a:spcBef>
                <a:spcPct val="0"/>
              </a:spcBef>
              <a:spcAft>
                <a:spcPct val="0"/>
              </a:spcAft>
              <a:defRPr>
                <a:solidFill>
                  <a:schemeClr val="tx1"/>
                </a:solidFill>
                <a:latin typeface="Arial" charset="0"/>
              </a:defRPr>
            </a:lvl6pPr>
            <a:lvl7pPr marL="3028081" indent="-232930" eaLnBrk="0" fontAlgn="base" hangingPunct="0">
              <a:spcBef>
                <a:spcPct val="0"/>
              </a:spcBef>
              <a:spcAft>
                <a:spcPct val="0"/>
              </a:spcAft>
              <a:defRPr>
                <a:solidFill>
                  <a:schemeClr val="tx1"/>
                </a:solidFill>
                <a:latin typeface="Arial" charset="0"/>
              </a:defRPr>
            </a:lvl7pPr>
            <a:lvl8pPr marL="3493939" indent="-232930" eaLnBrk="0" fontAlgn="base" hangingPunct="0">
              <a:spcBef>
                <a:spcPct val="0"/>
              </a:spcBef>
              <a:spcAft>
                <a:spcPct val="0"/>
              </a:spcAft>
              <a:defRPr>
                <a:solidFill>
                  <a:schemeClr val="tx1"/>
                </a:solidFill>
                <a:latin typeface="Arial" charset="0"/>
              </a:defRPr>
            </a:lvl8pPr>
            <a:lvl9pPr marL="3959798" indent="-232930" eaLnBrk="0" fontAlgn="base" hangingPunct="0">
              <a:spcBef>
                <a:spcPct val="0"/>
              </a:spcBef>
              <a:spcAft>
                <a:spcPct val="0"/>
              </a:spcAft>
              <a:defRPr>
                <a:solidFill>
                  <a:schemeClr val="tx1"/>
                </a:solidFill>
                <a:latin typeface="Arial" charset="0"/>
              </a:defRPr>
            </a:lvl9pPr>
          </a:lstStyle>
          <a:p>
            <a:pPr eaLnBrk="1" hangingPunct="1"/>
            <a:fld id="{B7ED53AC-1FBC-4430-BFB7-31ECD2444E26}" type="slidenum">
              <a:rPr lang="en-US" altLang="en-US">
                <a:solidFill>
                  <a:prstClr val="black"/>
                </a:solidFill>
              </a:rPr>
              <a:pPr eaLnBrk="1" hangingPunct="1"/>
              <a:t>10</a:t>
            </a:fld>
            <a:endParaRPr lang="en-US" altLang="en-US">
              <a:solidFill>
                <a:prstClr val="black"/>
              </a:solidFill>
            </a:endParaRPr>
          </a:p>
        </p:txBody>
      </p:sp>
      <p:sp>
        <p:nvSpPr>
          <p:cNvPr id="14339" name="Rectangle 2"/>
          <p:cNvSpPr>
            <a:spLocks noGrp="1" noRot="1" noChangeAspect="1" noChangeArrowheads="1" noTextEdit="1"/>
          </p:cNvSpPr>
          <p:nvPr>
            <p:ph type="sldImg"/>
          </p:nvPr>
        </p:nvSpPr>
        <p:spPr>
          <a:xfrm>
            <a:off x="1181100" y="696913"/>
            <a:ext cx="4648200" cy="3486150"/>
          </a:xfrm>
          <a:prstGeom prst="rect">
            <a:avLst/>
          </a:prstGeom>
          <a:ln/>
        </p:spPr>
      </p:sp>
      <p:sp>
        <p:nvSpPr>
          <p:cNvPr id="14340" name="Rectangle 3"/>
          <p:cNvSpPr>
            <a:spLocks noGrp="1" noChangeArrowheads="1"/>
          </p:cNvSpPr>
          <p:nvPr>
            <p:ph type="body" idx="1"/>
          </p:nvPr>
        </p:nvSpPr>
        <p:spPr>
          <a:xfrm>
            <a:off x="701359" y="4415790"/>
            <a:ext cx="5607684" cy="41833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50" tIns="45825" rIns="91650" bIns="45825"/>
          <a:lstStyle/>
          <a:p>
            <a:pPr eaLnBrk="1" hangingPunct="1"/>
            <a:endParaRPr lang="en-US" altLang="en-US"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dirty="0" smtClean="0"/>
              <a:t>To encourage young scientist to do challenging experiments, very efficient </a:t>
            </a:r>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4F70A1FE-ACE4-4223-9676-DDD7F634D1D6}" type="slidenum">
              <a:rPr lang="en-US" altLang="en-US" smtClean="0">
                <a:solidFill>
                  <a:prstClr val="black"/>
                </a:solidFill>
              </a:rPr>
              <a:pPr/>
              <a:t>12</a:t>
            </a:fld>
            <a:endParaRPr lang="en-US" altLang="en-US">
              <a:solidFill>
                <a:prstClr val="black"/>
              </a:solidFill>
            </a:endParaRPr>
          </a:p>
        </p:txBody>
      </p:sp>
    </p:spTree>
    <p:extLst>
      <p:ext uri="{BB962C8B-B14F-4D97-AF65-F5344CB8AC3E}">
        <p14:creationId xmlns:p14="http://schemas.microsoft.com/office/powerpoint/2010/main" val="138597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dirty="0" err="1">
                <a:latin typeface="+mn-lt"/>
                <a:ea typeface="+mn-ea"/>
              </a:rPr>
              <a:t>Logfile</a:t>
            </a:r>
            <a:r>
              <a:rPr lang="en-US" dirty="0">
                <a:latin typeface="+mn-lt"/>
                <a:ea typeface="+mn-ea"/>
              </a:rPr>
              <a:t> can be opened offline with the </a:t>
            </a:r>
            <a:r>
              <a:rPr lang="en-US" dirty="0" err="1">
                <a:latin typeface="+mn-lt"/>
                <a:ea typeface="+mn-ea"/>
              </a:rPr>
              <a:t>LogFile</a:t>
            </a:r>
            <a:r>
              <a:rPr lang="en-US" dirty="0">
                <a:latin typeface="+mn-lt"/>
                <a:ea typeface="+mn-ea"/>
              </a:rPr>
              <a:t> software.</a:t>
            </a:r>
          </a:p>
          <a:p>
            <a:r>
              <a:rPr lang="en-US" dirty="0">
                <a:latin typeface="+mn-lt"/>
                <a:ea typeface="+mn-ea"/>
              </a:rPr>
              <a:t>The </a:t>
            </a:r>
            <a:r>
              <a:rPr lang="en-US" dirty="0" err="1">
                <a:latin typeface="+mn-lt"/>
                <a:ea typeface="+mn-ea"/>
              </a:rPr>
              <a:t>logfile</a:t>
            </a:r>
            <a:r>
              <a:rPr lang="en-US" dirty="0">
                <a:latin typeface="+mn-lt"/>
                <a:ea typeface="+mn-ea"/>
              </a:rPr>
              <a:t> is also saved in a format easily imported as a spreadsheet.</a:t>
            </a:r>
          </a:p>
          <a:p>
            <a:pPr defTabSz="931774" eaLnBrk="1" fontAlgn="auto" hangingPunct="1">
              <a:spcBef>
                <a:spcPts val="0"/>
              </a:spcBef>
              <a:spcAft>
                <a:spcPts val="0"/>
              </a:spcAft>
              <a:defRPr/>
            </a:pPr>
            <a:r>
              <a:rPr lang="en-US" dirty="0">
                <a:latin typeface="+mn-lt"/>
                <a:ea typeface="+mn-ea"/>
              </a:rPr>
              <a:t>It is possible to decide which PVs are recorder (and whether they are recorder at the start of collection (black) or at the end (blue).</a:t>
            </a:r>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B62E9723-A9EF-4B4F-84DC-5A4D4832AAE1}"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35117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dirty="0" err="1">
                <a:latin typeface="+mn-lt"/>
                <a:ea typeface="+mn-ea"/>
              </a:rPr>
              <a:t>Logfile</a:t>
            </a:r>
            <a:r>
              <a:rPr lang="en-US" dirty="0">
                <a:latin typeface="+mn-lt"/>
                <a:ea typeface="+mn-ea"/>
              </a:rPr>
              <a:t> can be opened offline with the </a:t>
            </a:r>
            <a:r>
              <a:rPr lang="en-US" dirty="0" err="1">
                <a:latin typeface="+mn-lt"/>
                <a:ea typeface="+mn-ea"/>
              </a:rPr>
              <a:t>LogFile</a:t>
            </a:r>
            <a:r>
              <a:rPr lang="en-US" dirty="0">
                <a:latin typeface="+mn-lt"/>
                <a:ea typeface="+mn-ea"/>
              </a:rPr>
              <a:t> software.</a:t>
            </a:r>
          </a:p>
          <a:p>
            <a:r>
              <a:rPr lang="en-US" dirty="0">
                <a:latin typeface="+mn-lt"/>
                <a:ea typeface="+mn-ea"/>
              </a:rPr>
              <a:t>The </a:t>
            </a:r>
            <a:r>
              <a:rPr lang="en-US" dirty="0" err="1">
                <a:latin typeface="+mn-lt"/>
                <a:ea typeface="+mn-ea"/>
              </a:rPr>
              <a:t>logfile</a:t>
            </a:r>
            <a:r>
              <a:rPr lang="en-US" dirty="0">
                <a:latin typeface="+mn-lt"/>
                <a:ea typeface="+mn-ea"/>
              </a:rPr>
              <a:t> is also saved in a format easily imported as a spreadsheet.</a:t>
            </a:r>
          </a:p>
          <a:p>
            <a:pPr defTabSz="931774" eaLnBrk="1" fontAlgn="auto" hangingPunct="1">
              <a:spcBef>
                <a:spcPts val="0"/>
              </a:spcBef>
              <a:spcAft>
                <a:spcPts val="0"/>
              </a:spcAft>
              <a:defRPr/>
            </a:pPr>
            <a:r>
              <a:rPr lang="en-US" dirty="0">
                <a:latin typeface="+mn-lt"/>
                <a:ea typeface="+mn-ea"/>
              </a:rPr>
              <a:t>It is possible to decide which PVs are recorder (and whether they are recorder at the start of collection (black) or at the end (blue).</a:t>
            </a:r>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B62E9723-A9EF-4B4F-84DC-5A4D4832AAE1}"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505649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pPr algn="just"/>
            <a:r>
              <a:rPr lang="en-US" dirty="0"/>
              <a:t>One of the central aspects for obtaining high quality structural information of disordered materials by X-ray diffraction is perfect background subtraction. This is particularly difficult when employing high-pressure vessels, such as diamond anvil cells (DAC) and Paris-Edinburgh </a:t>
            </a:r>
            <a:r>
              <a:rPr lang="en-US" dirty="0">
                <a:solidFill>
                  <a:srgbClr val="FFFFFF"/>
                </a:solidFill>
              </a:rPr>
              <a:t>large</a:t>
            </a:r>
            <a:r>
              <a:rPr lang="en-US" dirty="0"/>
              <a:t> volume presses (PEP). Their background contribution is very high compared to the low diffuse scattering signal of the sample, especially at high diffraction angles, and furthermore the background is changing during compression and decompression.</a:t>
            </a:r>
          </a:p>
          <a:p>
            <a:pPr algn="just"/>
            <a:r>
              <a:rPr lang="en-US" dirty="0"/>
              <a:t>In order to overcome this challenge we have successfully installed a multichannel collimator (MCC) for the DAC setup at the GSECARS 13-IDD beamline, APS</a:t>
            </a:r>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B62E9723-A9EF-4B4F-84DC-5A4D4832AAE1}"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714838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3971183" y="8829989"/>
            <a:ext cx="3037628"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50" tIns="45825" rIns="91650" bIns="45825"/>
          <a:lstStyle>
            <a:lvl1pPr eaLnBrk="0" hangingPunct="0">
              <a:spcBef>
                <a:spcPct val="30000"/>
              </a:spcBef>
              <a:defRPr sz="1200">
                <a:solidFill>
                  <a:schemeClr val="tx1"/>
                </a:solidFill>
                <a:latin typeface="Arial" panose="020B0604020202020204" pitchFamily="34" charset="0"/>
              </a:defRPr>
            </a:lvl1pPr>
            <a:lvl2pPr marL="744659" indent="-286407" eaLnBrk="0" hangingPunct="0">
              <a:spcBef>
                <a:spcPct val="30000"/>
              </a:spcBef>
              <a:defRPr sz="1200">
                <a:solidFill>
                  <a:schemeClr val="tx1"/>
                </a:solidFill>
                <a:latin typeface="Arial" panose="020B0604020202020204" pitchFamily="34" charset="0"/>
              </a:defRPr>
            </a:lvl2pPr>
            <a:lvl3pPr marL="1145629" indent="-229126" eaLnBrk="0" hangingPunct="0">
              <a:spcBef>
                <a:spcPct val="30000"/>
              </a:spcBef>
              <a:defRPr sz="1200">
                <a:solidFill>
                  <a:schemeClr val="tx1"/>
                </a:solidFill>
                <a:latin typeface="Arial" panose="020B0604020202020204" pitchFamily="34" charset="0"/>
              </a:defRPr>
            </a:lvl3pPr>
            <a:lvl4pPr marL="1603880" indent="-229126" eaLnBrk="0" hangingPunct="0">
              <a:spcBef>
                <a:spcPct val="30000"/>
              </a:spcBef>
              <a:defRPr sz="1200">
                <a:solidFill>
                  <a:schemeClr val="tx1"/>
                </a:solidFill>
                <a:latin typeface="Arial" panose="020B0604020202020204" pitchFamily="34" charset="0"/>
              </a:defRPr>
            </a:lvl4pPr>
            <a:lvl5pPr marL="2062132" indent="-229126" eaLnBrk="0" hangingPunct="0">
              <a:spcBef>
                <a:spcPct val="30000"/>
              </a:spcBef>
              <a:defRPr sz="1200">
                <a:solidFill>
                  <a:schemeClr val="tx1"/>
                </a:solidFill>
                <a:latin typeface="Arial" panose="020B0604020202020204" pitchFamily="34" charset="0"/>
              </a:defRPr>
            </a:lvl5pPr>
            <a:lvl6pPr marL="2520384" indent="-229126" eaLnBrk="0" fontAlgn="base" hangingPunct="0">
              <a:spcBef>
                <a:spcPct val="30000"/>
              </a:spcBef>
              <a:spcAft>
                <a:spcPct val="0"/>
              </a:spcAft>
              <a:defRPr sz="1200">
                <a:solidFill>
                  <a:schemeClr val="tx1"/>
                </a:solidFill>
                <a:latin typeface="Arial" panose="020B0604020202020204" pitchFamily="34" charset="0"/>
              </a:defRPr>
            </a:lvl6pPr>
            <a:lvl7pPr marL="2978635" indent="-229126" eaLnBrk="0" fontAlgn="base" hangingPunct="0">
              <a:spcBef>
                <a:spcPct val="30000"/>
              </a:spcBef>
              <a:spcAft>
                <a:spcPct val="0"/>
              </a:spcAft>
              <a:defRPr sz="1200">
                <a:solidFill>
                  <a:schemeClr val="tx1"/>
                </a:solidFill>
                <a:latin typeface="Arial" panose="020B0604020202020204" pitchFamily="34" charset="0"/>
              </a:defRPr>
            </a:lvl7pPr>
            <a:lvl8pPr marL="3436887" indent="-229126" eaLnBrk="0" fontAlgn="base" hangingPunct="0">
              <a:spcBef>
                <a:spcPct val="30000"/>
              </a:spcBef>
              <a:spcAft>
                <a:spcPct val="0"/>
              </a:spcAft>
              <a:defRPr sz="1200">
                <a:solidFill>
                  <a:schemeClr val="tx1"/>
                </a:solidFill>
                <a:latin typeface="Arial" panose="020B0604020202020204" pitchFamily="34" charset="0"/>
              </a:defRPr>
            </a:lvl8pPr>
            <a:lvl9pPr marL="3895138" indent="-229126"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CE8F7393-86FF-4C2B-905F-34497C987532}" type="slidenum">
              <a:rPr lang="en-US" altLang="en-US">
                <a:solidFill>
                  <a:prstClr val="black"/>
                </a:solidFill>
              </a:rPr>
              <a:pPr eaLnBrk="1" hangingPunct="1">
                <a:spcBef>
                  <a:spcPct val="0"/>
                </a:spcBef>
              </a:pPr>
              <a:t>2</a:t>
            </a:fld>
            <a:endParaRPr lang="en-US" altLang="en-US">
              <a:solidFill>
                <a:prstClr val="black"/>
              </a:solidFill>
            </a:endParaRPr>
          </a:p>
        </p:txBody>
      </p:sp>
      <p:sp>
        <p:nvSpPr>
          <p:cNvPr id="10243" name="Rectangle 2"/>
          <p:cNvSpPr>
            <a:spLocks noGrp="1" noRot="1" noChangeAspect="1" noChangeArrowheads="1" noTextEdit="1"/>
          </p:cNvSpPr>
          <p:nvPr>
            <p:ph type="sldImg"/>
          </p:nvPr>
        </p:nvSpPr>
        <p:spPr>
          <a:xfrm>
            <a:off x="1181100" y="696913"/>
            <a:ext cx="4648200" cy="3486150"/>
          </a:xfrm>
          <a:prstGeom prst="rect">
            <a:avLst/>
          </a:prstGeom>
          <a:ln/>
        </p:spPr>
      </p:sp>
      <p:sp>
        <p:nvSpPr>
          <p:cNvPr id="10244" name="Rectangle 3"/>
          <p:cNvSpPr>
            <a:spLocks noGrp="1" noChangeArrowheads="1"/>
          </p:cNvSpPr>
          <p:nvPr>
            <p:ph type="body" idx="1"/>
          </p:nvPr>
        </p:nvSpPr>
        <p:spPr>
          <a:xfrm>
            <a:off x="701359" y="4415790"/>
            <a:ext cx="5607684" cy="41833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50" tIns="45825" rIns="91650" bIns="45825"/>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256747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xfrm>
            <a:off x="3971183" y="8829989"/>
            <a:ext cx="3037628"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50" tIns="45825" rIns="91650" bIns="45825"/>
          <a:lstStyle>
            <a:lvl1pPr defTabSz="922868" eaLnBrk="0" hangingPunct="0">
              <a:spcBef>
                <a:spcPct val="30000"/>
              </a:spcBef>
              <a:defRPr sz="1200">
                <a:solidFill>
                  <a:schemeClr val="tx1"/>
                </a:solidFill>
                <a:latin typeface="Arial" panose="020B0604020202020204" pitchFamily="34" charset="0"/>
              </a:defRPr>
            </a:lvl1pPr>
            <a:lvl2pPr marL="743068" indent="-284817" defTabSz="922868" eaLnBrk="0" hangingPunct="0">
              <a:spcBef>
                <a:spcPct val="30000"/>
              </a:spcBef>
              <a:defRPr sz="1200">
                <a:solidFill>
                  <a:schemeClr val="tx1"/>
                </a:solidFill>
                <a:latin typeface="Arial" panose="020B0604020202020204" pitchFamily="34" charset="0"/>
              </a:defRPr>
            </a:lvl2pPr>
            <a:lvl3pPr marL="1144038" indent="-227535" defTabSz="922868" eaLnBrk="0" hangingPunct="0">
              <a:spcBef>
                <a:spcPct val="30000"/>
              </a:spcBef>
              <a:defRPr sz="1200">
                <a:solidFill>
                  <a:schemeClr val="tx1"/>
                </a:solidFill>
                <a:latin typeface="Arial" panose="020B0604020202020204" pitchFamily="34" charset="0"/>
              </a:defRPr>
            </a:lvl3pPr>
            <a:lvl4pPr marL="1602290" indent="-227535" defTabSz="922868" eaLnBrk="0" hangingPunct="0">
              <a:spcBef>
                <a:spcPct val="30000"/>
              </a:spcBef>
              <a:defRPr sz="1200">
                <a:solidFill>
                  <a:schemeClr val="tx1"/>
                </a:solidFill>
                <a:latin typeface="Arial" panose="020B0604020202020204" pitchFamily="34" charset="0"/>
              </a:defRPr>
            </a:lvl4pPr>
            <a:lvl5pPr marL="2060541" indent="-227535" defTabSz="922868" eaLnBrk="0" hangingPunct="0">
              <a:spcBef>
                <a:spcPct val="30000"/>
              </a:spcBef>
              <a:defRPr sz="1200">
                <a:solidFill>
                  <a:schemeClr val="tx1"/>
                </a:solidFill>
                <a:latin typeface="Arial" panose="020B0604020202020204" pitchFamily="34" charset="0"/>
              </a:defRPr>
            </a:lvl5pPr>
            <a:lvl6pPr marL="2518793" indent="-227535" defTabSz="922868" eaLnBrk="0" fontAlgn="base" hangingPunct="0">
              <a:spcBef>
                <a:spcPct val="30000"/>
              </a:spcBef>
              <a:spcAft>
                <a:spcPct val="0"/>
              </a:spcAft>
              <a:defRPr sz="1200">
                <a:solidFill>
                  <a:schemeClr val="tx1"/>
                </a:solidFill>
                <a:latin typeface="Arial" panose="020B0604020202020204" pitchFamily="34" charset="0"/>
              </a:defRPr>
            </a:lvl6pPr>
            <a:lvl7pPr marL="2977044" indent="-227535" defTabSz="922868" eaLnBrk="0" fontAlgn="base" hangingPunct="0">
              <a:spcBef>
                <a:spcPct val="30000"/>
              </a:spcBef>
              <a:spcAft>
                <a:spcPct val="0"/>
              </a:spcAft>
              <a:defRPr sz="1200">
                <a:solidFill>
                  <a:schemeClr val="tx1"/>
                </a:solidFill>
                <a:latin typeface="Arial" panose="020B0604020202020204" pitchFamily="34" charset="0"/>
              </a:defRPr>
            </a:lvl7pPr>
            <a:lvl8pPr marL="3435296" indent="-227535" defTabSz="922868" eaLnBrk="0" fontAlgn="base" hangingPunct="0">
              <a:spcBef>
                <a:spcPct val="30000"/>
              </a:spcBef>
              <a:spcAft>
                <a:spcPct val="0"/>
              </a:spcAft>
              <a:defRPr sz="1200">
                <a:solidFill>
                  <a:schemeClr val="tx1"/>
                </a:solidFill>
                <a:latin typeface="Arial" panose="020B0604020202020204" pitchFamily="34" charset="0"/>
              </a:defRPr>
            </a:lvl8pPr>
            <a:lvl9pPr marL="3893548" indent="-227535" defTabSz="92286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47DBF1AE-0953-48AD-AF75-F5E2CBED3A72}" type="slidenum">
              <a:rPr lang="en-US" altLang="en-US">
                <a:solidFill>
                  <a:srgbClr val="000000"/>
                </a:solidFill>
                <a:ea typeface="MS PGothic" panose="020B0600070205080204" pitchFamily="34" charset="-128"/>
              </a:rPr>
              <a:pPr eaLnBrk="1" hangingPunct="1">
                <a:spcBef>
                  <a:spcPct val="0"/>
                </a:spcBef>
              </a:pPr>
              <a:t>3</a:t>
            </a:fld>
            <a:endParaRPr lang="en-US" altLang="en-US">
              <a:solidFill>
                <a:srgbClr val="000000"/>
              </a:solidFill>
              <a:ea typeface="MS PGothic" panose="020B0600070205080204" pitchFamily="34" charset="-128"/>
            </a:endParaRPr>
          </a:p>
        </p:txBody>
      </p:sp>
      <p:sp>
        <p:nvSpPr>
          <p:cNvPr id="11267" name="Rectangle 2"/>
          <p:cNvSpPr>
            <a:spLocks noGrp="1" noRot="1" noChangeAspect="1" noChangeArrowheads="1" noTextEdit="1"/>
          </p:cNvSpPr>
          <p:nvPr>
            <p:ph type="sldImg"/>
          </p:nvPr>
        </p:nvSpPr>
        <p:spPr>
          <a:xfrm>
            <a:off x="1181100" y="696913"/>
            <a:ext cx="4648200" cy="3486150"/>
          </a:xfrm>
          <a:prstGeom prst="rect">
            <a:avLst/>
          </a:prstGeom>
          <a:ln/>
        </p:spPr>
      </p:sp>
      <p:sp>
        <p:nvSpPr>
          <p:cNvPr id="11268" name="Rectangle 3"/>
          <p:cNvSpPr>
            <a:spLocks noGrp="1" noChangeArrowheads="1"/>
          </p:cNvSpPr>
          <p:nvPr>
            <p:ph type="body" idx="1"/>
          </p:nvPr>
        </p:nvSpPr>
        <p:spPr>
          <a:xfrm>
            <a:off x="701359" y="4415790"/>
            <a:ext cx="5607684" cy="41833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50" tIns="45825" rIns="91650" bIns="45825"/>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914687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xfrm>
            <a:off x="3971183" y="8829989"/>
            <a:ext cx="3037628"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50" tIns="45825" rIns="91650" bIns="45825"/>
          <a:lstStyle>
            <a:lvl1pPr defTabSz="922868" eaLnBrk="0" hangingPunct="0">
              <a:spcBef>
                <a:spcPct val="30000"/>
              </a:spcBef>
              <a:defRPr sz="1200">
                <a:solidFill>
                  <a:schemeClr val="tx1"/>
                </a:solidFill>
                <a:latin typeface="Arial" panose="020B0604020202020204" pitchFamily="34" charset="0"/>
              </a:defRPr>
            </a:lvl1pPr>
            <a:lvl2pPr marL="743068" indent="-284817" defTabSz="922868" eaLnBrk="0" hangingPunct="0">
              <a:spcBef>
                <a:spcPct val="30000"/>
              </a:spcBef>
              <a:defRPr sz="1200">
                <a:solidFill>
                  <a:schemeClr val="tx1"/>
                </a:solidFill>
                <a:latin typeface="Arial" panose="020B0604020202020204" pitchFamily="34" charset="0"/>
              </a:defRPr>
            </a:lvl2pPr>
            <a:lvl3pPr marL="1144038" indent="-227535" defTabSz="922868" eaLnBrk="0" hangingPunct="0">
              <a:spcBef>
                <a:spcPct val="30000"/>
              </a:spcBef>
              <a:defRPr sz="1200">
                <a:solidFill>
                  <a:schemeClr val="tx1"/>
                </a:solidFill>
                <a:latin typeface="Arial" panose="020B0604020202020204" pitchFamily="34" charset="0"/>
              </a:defRPr>
            </a:lvl3pPr>
            <a:lvl4pPr marL="1602290" indent="-227535" defTabSz="922868" eaLnBrk="0" hangingPunct="0">
              <a:spcBef>
                <a:spcPct val="30000"/>
              </a:spcBef>
              <a:defRPr sz="1200">
                <a:solidFill>
                  <a:schemeClr val="tx1"/>
                </a:solidFill>
                <a:latin typeface="Arial" panose="020B0604020202020204" pitchFamily="34" charset="0"/>
              </a:defRPr>
            </a:lvl4pPr>
            <a:lvl5pPr marL="2060541" indent="-227535" defTabSz="922868" eaLnBrk="0" hangingPunct="0">
              <a:spcBef>
                <a:spcPct val="30000"/>
              </a:spcBef>
              <a:defRPr sz="1200">
                <a:solidFill>
                  <a:schemeClr val="tx1"/>
                </a:solidFill>
                <a:latin typeface="Arial" panose="020B0604020202020204" pitchFamily="34" charset="0"/>
              </a:defRPr>
            </a:lvl5pPr>
            <a:lvl6pPr marL="2518793" indent="-227535" defTabSz="922868" eaLnBrk="0" fontAlgn="base" hangingPunct="0">
              <a:spcBef>
                <a:spcPct val="30000"/>
              </a:spcBef>
              <a:spcAft>
                <a:spcPct val="0"/>
              </a:spcAft>
              <a:defRPr sz="1200">
                <a:solidFill>
                  <a:schemeClr val="tx1"/>
                </a:solidFill>
                <a:latin typeface="Arial" panose="020B0604020202020204" pitchFamily="34" charset="0"/>
              </a:defRPr>
            </a:lvl6pPr>
            <a:lvl7pPr marL="2977044" indent="-227535" defTabSz="922868" eaLnBrk="0" fontAlgn="base" hangingPunct="0">
              <a:spcBef>
                <a:spcPct val="30000"/>
              </a:spcBef>
              <a:spcAft>
                <a:spcPct val="0"/>
              </a:spcAft>
              <a:defRPr sz="1200">
                <a:solidFill>
                  <a:schemeClr val="tx1"/>
                </a:solidFill>
                <a:latin typeface="Arial" panose="020B0604020202020204" pitchFamily="34" charset="0"/>
              </a:defRPr>
            </a:lvl7pPr>
            <a:lvl8pPr marL="3435296" indent="-227535" defTabSz="922868" eaLnBrk="0" fontAlgn="base" hangingPunct="0">
              <a:spcBef>
                <a:spcPct val="30000"/>
              </a:spcBef>
              <a:spcAft>
                <a:spcPct val="0"/>
              </a:spcAft>
              <a:defRPr sz="1200">
                <a:solidFill>
                  <a:schemeClr val="tx1"/>
                </a:solidFill>
                <a:latin typeface="Arial" panose="020B0604020202020204" pitchFamily="34" charset="0"/>
              </a:defRPr>
            </a:lvl8pPr>
            <a:lvl9pPr marL="3893548" indent="-227535" defTabSz="92286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47DBF1AE-0953-48AD-AF75-F5E2CBED3A72}" type="slidenum">
              <a:rPr lang="en-US" altLang="en-US">
                <a:solidFill>
                  <a:srgbClr val="000000"/>
                </a:solidFill>
                <a:ea typeface="MS PGothic" panose="020B0600070205080204" pitchFamily="34" charset="-128"/>
              </a:rPr>
              <a:pPr eaLnBrk="1" hangingPunct="1">
                <a:spcBef>
                  <a:spcPct val="0"/>
                </a:spcBef>
              </a:pPr>
              <a:t>4</a:t>
            </a:fld>
            <a:endParaRPr lang="en-US" altLang="en-US">
              <a:solidFill>
                <a:srgbClr val="000000"/>
              </a:solidFill>
              <a:ea typeface="MS PGothic" panose="020B0600070205080204" pitchFamily="34" charset="-128"/>
            </a:endParaRPr>
          </a:p>
        </p:txBody>
      </p:sp>
      <p:sp>
        <p:nvSpPr>
          <p:cNvPr id="11267" name="Rectangle 2"/>
          <p:cNvSpPr>
            <a:spLocks noGrp="1" noRot="1" noChangeAspect="1" noChangeArrowheads="1" noTextEdit="1"/>
          </p:cNvSpPr>
          <p:nvPr>
            <p:ph type="sldImg"/>
          </p:nvPr>
        </p:nvSpPr>
        <p:spPr>
          <a:xfrm>
            <a:off x="1181100" y="696913"/>
            <a:ext cx="4648200" cy="3486150"/>
          </a:xfrm>
          <a:prstGeom prst="rect">
            <a:avLst/>
          </a:prstGeom>
          <a:ln/>
        </p:spPr>
      </p:sp>
      <p:sp>
        <p:nvSpPr>
          <p:cNvPr id="11268" name="Rectangle 3"/>
          <p:cNvSpPr>
            <a:spLocks noGrp="1" noChangeArrowheads="1"/>
          </p:cNvSpPr>
          <p:nvPr>
            <p:ph type="body" idx="1"/>
          </p:nvPr>
        </p:nvSpPr>
        <p:spPr>
          <a:xfrm>
            <a:off x="701359" y="4415790"/>
            <a:ext cx="5607684" cy="41833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50" tIns="45825" rIns="91650" bIns="45825"/>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914687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71183" y="8829989"/>
            <a:ext cx="3037628" cy="464820"/>
          </a:xfrm>
          <a:prstGeom prst="rect">
            <a:avLst/>
          </a:prstGeom>
          <a:ln/>
        </p:spPr>
        <p:txBody>
          <a:bodyPr lIns="91650" tIns="45825" rIns="91650" bIns="45825"/>
          <a:lstStyle/>
          <a:p>
            <a:fld id="{A9B9404A-7B65-4706-96D7-C3EFA3AE1210}" type="slidenum">
              <a:rPr lang="en-US" altLang="en-US">
                <a:solidFill>
                  <a:prstClr val="black"/>
                </a:solidFill>
              </a:rPr>
              <a:pPr/>
              <a:t>5</a:t>
            </a:fld>
            <a:endParaRPr lang="en-US" altLang="en-US">
              <a:solidFill>
                <a:prstClr val="black"/>
              </a:solidFill>
            </a:endParaRPr>
          </a:p>
        </p:txBody>
      </p:sp>
      <p:sp>
        <p:nvSpPr>
          <p:cNvPr id="60418" name="Rectangle 2"/>
          <p:cNvSpPr>
            <a:spLocks noGrp="1" noRot="1" noChangeAspect="1" noChangeArrowheads="1" noTextEdit="1"/>
          </p:cNvSpPr>
          <p:nvPr>
            <p:ph type="sldImg"/>
          </p:nvPr>
        </p:nvSpPr>
        <p:spPr>
          <a:xfrm>
            <a:off x="1181100" y="696913"/>
            <a:ext cx="4648200" cy="3486150"/>
          </a:xfrm>
          <a:prstGeom prst="rect">
            <a:avLst/>
          </a:prstGeom>
          <a:ln/>
        </p:spPr>
      </p:sp>
      <p:sp>
        <p:nvSpPr>
          <p:cNvPr id="60419" name="Rectangle 3"/>
          <p:cNvSpPr>
            <a:spLocks noGrp="1" noChangeArrowheads="1"/>
          </p:cNvSpPr>
          <p:nvPr>
            <p:ph type="body" idx="1"/>
          </p:nvPr>
        </p:nvSpPr>
        <p:spPr>
          <a:xfrm>
            <a:off x="701359" y="4415790"/>
            <a:ext cx="5607684" cy="4183380"/>
          </a:xfrm>
          <a:prstGeom prst="rect">
            <a:avLst/>
          </a:prstGeom>
        </p:spPr>
        <p:txBody>
          <a:bodyPr lIns="91650" tIns="45825" rIns="91650" bIns="45825"/>
          <a:lstStyle/>
          <a:p>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71183" y="8829989"/>
            <a:ext cx="3037628" cy="464820"/>
          </a:xfrm>
          <a:prstGeom prst="rect">
            <a:avLst/>
          </a:prstGeom>
          <a:ln/>
        </p:spPr>
        <p:txBody>
          <a:bodyPr lIns="91650" tIns="45825" rIns="91650" bIns="45825"/>
          <a:lstStyle/>
          <a:p>
            <a:fld id="{A9B9404A-7B65-4706-96D7-C3EFA3AE1210}" type="slidenum">
              <a:rPr lang="en-US" altLang="en-US">
                <a:solidFill>
                  <a:prstClr val="black"/>
                </a:solidFill>
              </a:rPr>
              <a:pPr/>
              <a:t>6</a:t>
            </a:fld>
            <a:endParaRPr lang="en-US" altLang="en-US">
              <a:solidFill>
                <a:prstClr val="black"/>
              </a:solidFill>
            </a:endParaRPr>
          </a:p>
        </p:txBody>
      </p:sp>
      <p:sp>
        <p:nvSpPr>
          <p:cNvPr id="60418" name="Rectangle 2"/>
          <p:cNvSpPr>
            <a:spLocks noGrp="1" noRot="1" noChangeAspect="1" noChangeArrowheads="1" noTextEdit="1"/>
          </p:cNvSpPr>
          <p:nvPr>
            <p:ph type="sldImg"/>
          </p:nvPr>
        </p:nvSpPr>
        <p:spPr>
          <a:xfrm>
            <a:off x="1181100" y="696913"/>
            <a:ext cx="4648200" cy="3486150"/>
          </a:xfrm>
          <a:prstGeom prst="rect">
            <a:avLst/>
          </a:prstGeom>
          <a:ln/>
        </p:spPr>
      </p:sp>
      <p:sp>
        <p:nvSpPr>
          <p:cNvPr id="60419" name="Rectangle 3"/>
          <p:cNvSpPr>
            <a:spLocks noGrp="1" noChangeArrowheads="1"/>
          </p:cNvSpPr>
          <p:nvPr>
            <p:ph type="body" idx="1"/>
          </p:nvPr>
        </p:nvSpPr>
        <p:spPr>
          <a:xfrm>
            <a:off x="701359" y="4415790"/>
            <a:ext cx="5607684" cy="4183380"/>
          </a:xfrm>
          <a:prstGeom prst="rect">
            <a:avLst/>
          </a:prstGeom>
        </p:spPr>
        <p:txBody>
          <a:bodyPr lIns="91650" tIns="45825" rIns="91650" bIns="45825"/>
          <a:lstStyle/>
          <a:p>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71183" y="8829989"/>
            <a:ext cx="3037628" cy="464820"/>
          </a:xfrm>
          <a:prstGeom prst="rect">
            <a:avLst/>
          </a:prstGeom>
          <a:ln/>
        </p:spPr>
        <p:txBody>
          <a:bodyPr lIns="91650" tIns="45825" rIns="91650" bIns="45825"/>
          <a:lstStyle/>
          <a:p>
            <a:fld id="{A9B9404A-7B65-4706-96D7-C3EFA3AE1210}" type="slidenum">
              <a:rPr lang="en-US" altLang="en-US">
                <a:solidFill>
                  <a:prstClr val="black"/>
                </a:solidFill>
              </a:rPr>
              <a:pPr/>
              <a:t>7</a:t>
            </a:fld>
            <a:endParaRPr lang="en-US" altLang="en-US">
              <a:solidFill>
                <a:prstClr val="black"/>
              </a:solidFill>
            </a:endParaRPr>
          </a:p>
        </p:txBody>
      </p:sp>
      <p:sp>
        <p:nvSpPr>
          <p:cNvPr id="60418" name="Rectangle 2"/>
          <p:cNvSpPr>
            <a:spLocks noGrp="1" noRot="1" noChangeAspect="1" noChangeArrowheads="1" noTextEdit="1"/>
          </p:cNvSpPr>
          <p:nvPr>
            <p:ph type="sldImg"/>
          </p:nvPr>
        </p:nvSpPr>
        <p:spPr>
          <a:xfrm>
            <a:off x="1181100" y="696913"/>
            <a:ext cx="4648200" cy="3486150"/>
          </a:xfrm>
          <a:prstGeom prst="rect">
            <a:avLst/>
          </a:prstGeom>
          <a:ln/>
        </p:spPr>
      </p:sp>
      <p:sp>
        <p:nvSpPr>
          <p:cNvPr id="60419" name="Rectangle 3"/>
          <p:cNvSpPr>
            <a:spLocks noGrp="1" noChangeArrowheads="1"/>
          </p:cNvSpPr>
          <p:nvPr>
            <p:ph type="body" idx="1"/>
          </p:nvPr>
        </p:nvSpPr>
        <p:spPr>
          <a:xfrm>
            <a:off x="701359" y="4415790"/>
            <a:ext cx="5607684" cy="4183380"/>
          </a:xfrm>
          <a:prstGeom prst="rect">
            <a:avLst/>
          </a:prstGeom>
        </p:spPr>
        <p:txBody>
          <a:bodyPr lIns="91650" tIns="45825" rIns="91650" bIns="45825"/>
          <a:lstStyle/>
          <a:p>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71183" y="8829989"/>
            <a:ext cx="3037628" cy="464820"/>
          </a:xfrm>
          <a:prstGeom prst="rect">
            <a:avLst/>
          </a:prstGeom>
          <a:ln/>
        </p:spPr>
        <p:txBody>
          <a:bodyPr lIns="91650" tIns="45825" rIns="91650" bIns="45825"/>
          <a:lstStyle/>
          <a:p>
            <a:fld id="{A9B9404A-7B65-4706-96D7-C3EFA3AE1210}" type="slidenum">
              <a:rPr lang="en-US" altLang="en-US">
                <a:solidFill>
                  <a:prstClr val="black"/>
                </a:solidFill>
              </a:rPr>
              <a:pPr/>
              <a:t>8</a:t>
            </a:fld>
            <a:endParaRPr lang="en-US" altLang="en-US">
              <a:solidFill>
                <a:prstClr val="black"/>
              </a:solidFill>
            </a:endParaRPr>
          </a:p>
        </p:txBody>
      </p:sp>
      <p:sp>
        <p:nvSpPr>
          <p:cNvPr id="60418" name="Rectangle 2"/>
          <p:cNvSpPr>
            <a:spLocks noGrp="1" noRot="1" noChangeAspect="1" noChangeArrowheads="1" noTextEdit="1"/>
          </p:cNvSpPr>
          <p:nvPr>
            <p:ph type="sldImg"/>
          </p:nvPr>
        </p:nvSpPr>
        <p:spPr>
          <a:xfrm>
            <a:off x="1181100" y="696913"/>
            <a:ext cx="4648200" cy="3486150"/>
          </a:xfrm>
          <a:prstGeom prst="rect">
            <a:avLst/>
          </a:prstGeom>
          <a:ln/>
        </p:spPr>
      </p:sp>
      <p:sp>
        <p:nvSpPr>
          <p:cNvPr id="60419" name="Rectangle 3"/>
          <p:cNvSpPr>
            <a:spLocks noGrp="1" noChangeArrowheads="1"/>
          </p:cNvSpPr>
          <p:nvPr>
            <p:ph type="body" idx="1"/>
          </p:nvPr>
        </p:nvSpPr>
        <p:spPr>
          <a:xfrm>
            <a:off x="701359" y="4415790"/>
            <a:ext cx="5607684" cy="4183380"/>
          </a:xfrm>
          <a:prstGeom prst="rect">
            <a:avLst/>
          </a:prstGeom>
        </p:spPr>
        <p:txBody>
          <a:bodyPr lIns="91650" tIns="45825" rIns="91650" bIns="45825"/>
          <a:lstStyle/>
          <a:p>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xfrm>
            <a:off x="3971183" y="8829989"/>
            <a:ext cx="3037628"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50" tIns="45825" rIns="91650" bIns="45825"/>
          <a:lstStyle>
            <a:lvl1pPr eaLnBrk="0" hangingPunct="0">
              <a:defRPr>
                <a:solidFill>
                  <a:schemeClr val="tx1"/>
                </a:solidFill>
                <a:latin typeface="Arial" charset="0"/>
              </a:defRPr>
            </a:lvl1pPr>
            <a:lvl2pPr marL="757020" indent="-291161" eaLnBrk="0" hangingPunct="0">
              <a:defRPr>
                <a:solidFill>
                  <a:schemeClr val="tx1"/>
                </a:solidFill>
                <a:latin typeface="Arial" charset="0"/>
              </a:defRPr>
            </a:lvl2pPr>
            <a:lvl3pPr marL="1164647" indent="-232930" eaLnBrk="0" hangingPunct="0">
              <a:defRPr>
                <a:solidFill>
                  <a:schemeClr val="tx1"/>
                </a:solidFill>
                <a:latin typeface="Arial" charset="0"/>
              </a:defRPr>
            </a:lvl3pPr>
            <a:lvl4pPr marL="1630505" indent="-232930" eaLnBrk="0" hangingPunct="0">
              <a:defRPr>
                <a:solidFill>
                  <a:schemeClr val="tx1"/>
                </a:solidFill>
                <a:latin typeface="Arial" charset="0"/>
              </a:defRPr>
            </a:lvl4pPr>
            <a:lvl5pPr marL="2096364" indent="-232930" eaLnBrk="0" hangingPunct="0">
              <a:defRPr>
                <a:solidFill>
                  <a:schemeClr val="tx1"/>
                </a:solidFill>
                <a:latin typeface="Arial" charset="0"/>
              </a:defRPr>
            </a:lvl5pPr>
            <a:lvl6pPr marL="2562222" indent="-232930" eaLnBrk="0" fontAlgn="base" hangingPunct="0">
              <a:spcBef>
                <a:spcPct val="0"/>
              </a:spcBef>
              <a:spcAft>
                <a:spcPct val="0"/>
              </a:spcAft>
              <a:defRPr>
                <a:solidFill>
                  <a:schemeClr val="tx1"/>
                </a:solidFill>
                <a:latin typeface="Arial" charset="0"/>
              </a:defRPr>
            </a:lvl6pPr>
            <a:lvl7pPr marL="3028081" indent="-232930" eaLnBrk="0" fontAlgn="base" hangingPunct="0">
              <a:spcBef>
                <a:spcPct val="0"/>
              </a:spcBef>
              <a:spcAft>
                <a:spcPct val="0"/>
              </a:spcAft>
              <a:defRPr>
                <a:solidFill>
                  <a:schemeClr val="tx1"/>
                </a:solidFill>
                <a:latin typeface="Arial" charset="0"/>
              </a:defRPr>
            </a:lvl7pPr>
            <a:lvl8pPr marL="3493939" indent="-232930" eaLnBrk="0" fontAlgn="base" hangingPunct="0">
              <a:spcBef>
                <a:spcPct val="0"/>
              </a:spcBef>
              <a:spcAft>
                <a:spcPct val="0"/>
              </a:spcAft>
              <a:defRPr>
                <a:solidFill>
                  <a:schemeClr val="tx1"/>
                </a:solidFill>
                <a:latin typeface="Arial" charset="0"/>
              </a:defRPr>
            </a:lvl8pPr>
            <a:lvl9pPr marL="3959798" indent="-232930" eaLnBrk="0" fontAlgn="base" hangingPunct="0">
              <a:spcBef>
                <a:spcPct val="0"/>
              </a:spcBef>
              <a:spcAft>
                <a:spcPct val="0"/>
              </a:spcAft>
              <a:defRPr>
                <a:solidFill>
                  <a:schemeClr val="tx1"/>
                </a:solidFill>
                <a:latin typeface="Arial" charset="0"/>
              </a:defRPr>
            </a:lvl9pPr>
          </a:lstStyle>
          <a:p>
            <a:pPr eaLnBrk="1" hangingPunct="1"/>
            <a:fld id="{B7ED53AC-1FBC-4430-BFB7-31ECD2444E26}" type="slidenum">
              <a:rPr lang="en-US" altLang="en-US">
                <a:solidFill>
                  <a:prstClr val="black"/>
                </a:solidFill>
              </a:rPr>
              <a:pPr eaLnBrk="1" hangingPunct="1"/>
              <a:t>9</a:t>
            </a:fld>
            <a:endParaRPr lang="en-US" altLang="en-US">
              <a:solidFill>
                <a:prstClr val="black"/>
              </a:solidFill>
            </a:endParaRPr>
          </a:p>
        </p:txBody>
      </p:sp>
      <p:sp>
        <p:nvSpPr>
          <p:cNvPr id="14339" name="Rectangle 2"/>
          <p:cNvSpPr>
            <a:spLocks noGrp="1" noRot="1" noChangeAspect="1" noChangeArrowheads="1" noTextEdit="1"/>
          </p:cNvSpPr>
          <p:nvPr>
            <p:ph type="sldImg"/>
          </p:nvPr>
        </p:nvSpPr>
        <p:spPr>
          <a:xfrm>
            <a:off x="1181100" y="696913"/>
            <a:ext cx="4648200" cy="3486150"/>
          </a:xfrm>
          <a:prstGeom prst="rect">
            <a:avLst/>
          </a:prstGeom>
          <a:ln/>
        </p:spPr>
      </p:sp>
      <p:sp>
        <p:nvSpPr>
          <p:cNvPr id="14340" name="Rectangle 3"/>
          <p:cNvSpPr>
            <a:spLocks noGrp="1" noChangeArrowheads="1"/>
          </p:cNvSpPr>
          <p:nvPr>
            <p:ph type="body" idx="1"/>
          </p:nvPr>
        </p:nvSpPr>
        <p:spPr>
          <a:xfrm>
            <a:off x="701359" y="4415790"/>
            <a:ext cx="5607684" cy="41833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50" tIns="45825" rIns="91650" bIns="45825"/>
          <a:lstStyle/>
          <a:p>
            <a:pPr eaLnBrk="1" hangingPunct="1"/>
            <a:endParaRPr lang="en-US" alt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3266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533400" y="1066800"/>
            <a:ext cx="822960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518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hangingPunct="1"/>
            <a:fld id="{08B1B8DD-9860-4699-B826-D813719C073D}" type="datetimeFigureOut">
              <a:rPr lang="en-US" sz="1800" b="0" i="0" smtClean="0">
                <a:solidFill>
                  <a:prstClr val="black"/>
                </a:solidFill>
                <a:latin typeface="Arial" panose="020B0604020202020204" pitchFamily="34" charset="0"/>
                <a:ea typeface="+mn-ea"/>
              </a:rPr>
              <a:pPr eaLnBrk="1" hangingPunct="1"/>
              <a:t>7/8/2017</a:t>
            </a:fld>
            <a:endParaRPr lang="en-US" sz="1800" b="0" i="0">
              <a:solidFill>
                <a:prstClr val="black"/>
              </a:solidFill>
              <a:latin typeface="Arial" panose="020B0604020202020204" pitchFamily="34" charset="0"/>
              <a:ea typeface="+mn-ea"/>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hangingPunct="1"/>
            <a:endParaRPr lang="en-US" sz="1800" b="0" i="0">
              <a:solidFill>
                <a:prstClr val="black"/>
              </a:solidFill>
              <a:latin typeface="Arial" panose="020B0604020202020204" pitchFamily="34" charset="0"/>
              <a:ea typeface="+mn-ea"/>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hangingPunct="1"/>
            <a:fld id="{4EC95E4D-BDC6-4F16-ABF2-B6A59B67EECE}" type="slidenum">
              <a:rPr lang="en-US" sz="1800" b="0" i="0" smtClean="0">
                <a:solidFill>
                  <a:prstClr val="black"/>
                </a:solidFill>
                <a:latin typeface="Arial" panose="020B0604020202020204" pitchFamily="34" charset="0"/>
                <a:ea typeface="+mn-ea"/>
              </a:rPr>
              <a:pPr eaLnBrk="1" hangingPunct="1"/>
              <a:t>‹#›</a:t>
            </a:fld>
            <a:endParaRPr lang="en-US" sz="1800" b="0" i="0">
              <a:solidFill>
                <a:prstClr val="black"/>
              </a:solidFill>
              <a:latin typeface="Arial" panose="020B0604020202020204" pitchFamily="34" charset="0"/>
              <a:ea typeface="+mn-ea"/>
            </a:endParaRPr>
          </a:p>
        </p:txBody>
      </p:sp>
    </p:spTree>
    <p:extLst>
      <p:ext uri="{BB962C8B-B14F-4D97-AF65-F5344CB8AC3E}">
        <p14:creationId xmlns:p14="http://schemas.microsoft.com/office/powerpoint/2010/main" val="2697178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0984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533400" y="1066800"/>
            <a:ext cx="822960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9132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hangingPunct="1"/>
            <a:fld id="{08B1B8DD-9860-4699-B826-D813719C073D}" type="datetimeFigureOut">
              <a:rPr lang="en-US" sz="1800" b="0" i="0" smtClean="0">
                <a:solidFill>
                  <a:prstClr val="black"/>
                </a:solidFill>
                <a:latin typeface="Arial" panose="020B0604020202020204" pitchFamily="34" charset="0"/>
                <a:ea typeface="+mn-ea"/>
              </a:rPr>
              <a:pPr eaLnBrk="1" hangingPunct="1"/>
              <a:t>7/8/2017</a:t>
            </a:fld>
            <a:endParaRPr lang="en-US" sz="1800" b="0" i="0">
              <a:solidFill>
                <a:prstClr val="black"/>
              </a:solidFill>
              <a:latin typeface="Arial" panose="020B0604020202020204" pitchFamily="34" charset="0"/>
              <a:ea typeface="+mn-ea"/>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hangingPunct="1"/>
            <a:endParaRPr lang="en-US" sz="1800" b="0" i="0">
              <a:solidFill>
                <a:prstClr val="black"/>
              </a:solidFill>
              <a:latin typeface="Arial" panose="020B0604020202020204" pitchFamily="34" charset="0"/>
              <a:ea typeface="+mn-ea"/>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hangingPunct="1"/>
            <a:fld id="{4EC95E4D-BDC6-4F16-ABF2-B6A59B67EECE}" type="slidenum">
              <a:rPr lang="en-US" sz="1800" b="0" i="0" smtClean="0">
                <a:solidFill>
                  <a:prstClr val="black"/>
                </a:solidFill>
                <a:latin typeface="Arial" panose="020B0604020202020204" pitchFamily="34" charset="0"/>
                <a:ea typeface="+mn-ea"/>
              </a:rPr>
              <a:pPr eaLnBrk="1" hangingPunct="1"/>
              <a:t>‹#›</a:t>
            </a:fld>
            <a:endParaRPr lang="en-US" sz="1800" b="0" i="0">
              <a:solidFill>
                <a:prstClr val="black"/>
              </a:solidFill>
              <a:latin typeface="Arial" panose="020B0604020202020204" pitchFamily="34" charset="0"/>
              <a:ea typeface="+mn-ea"/>
            </a:endParaRPr>
          </a:p>
        </p:txBody>
      </p:sp>
    </p:spTree>
    <p:extLst>
      <p:ext uri="{BB962C8B-B14F-4D97-AF65-F5344CB8AC3E}">
        <p14:creationId xmlns:p14="http://schemas.microsoft.com/office/powerpoint/2010/main" val="26157546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00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hangingPunct="1"/>
            <a:fld id="{08B1B8DD-9860-4699-B826-D813719C073D}" type="datetimeFigureOut">
              <a:rPr lang="en-US" sz="1800" b="0" i="0" smtClean="0">
                <a:solidFill>
                  <a:prstClr val="black"/>
                </a:solidFill>
                <a:latin typeface="Arial" panose="020B0604020202020204" pitchFamily="34" charset="0"/>
                <a:ea typeface="+mn-ea"/>
              </a:rPr>
              <a:pPr eaLnBrk="1" hangingPunct="1"/>
              <a:t>7/8/2017</a:t>
            </a:fld>
            <a:endParaRPr lang="en-US" sz="1800" b="0" i="0">
              <a:solidFill>
                <a:prstClr val="black"/>
              </a:solidFill>
              <a:latin typeface="Arial" panose="020B0604020202020204" pitchFamily="34" charset="0"/>
              <a:ea typeface="+mn-ea"/>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hangingPunct="1"/>
            <a:endParaRPr lang="en-US" sz="1800" b="0" i="0">
              <a:solidFill>
                <a:prstClr val="black"/>
              </a:solidFill>
              <a:latin typeface="Arial" panose="020B0604020202020204" pitchFamily="34" charset="0"/>
              <a:ea typeface="+mn-ea"/>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hangingPunct="1"/>
            <a:fld id="{4EC95E4D-BDC6-4F16-ABF2-B6A59B67EECE}" type="slidenum">
              <a:rPr lang="en-US" sz="1800" b="0" i="0" smtClean="0">
                <a:solidFill>
                  <a:prstClr val="black"/>
                </a:solidFill>
                <a:latin typeface="Arial" panose="020B0604020202020204" pitchFamily="34" charset="0"/>
                <a:ea typeface="+mn-ea"/>
              </a:rPr>
              <a:pPr eaLnBrk="1" hangingPunct="1"/>
              <a:t>‹#›</a:t>
            </a:fld>
            <a:endParaRPr lang="en-US" sz="1800" b="0" i="0">
              <a:solidFill>
                <a:prstClr val="black"/>
              </a:solidFill>
              <a:latin typeface="Arial" panose="020B0604020202020204" pitchFamily="34" charset="0"/>
              <a:ea typeface="+mn-ea"/>
            </a:endParaRPr>
          </a:p>
        </p:txBody>
      </p:sp>
    </p:spTree>
    <p:extLst>
      <p:ext uri="{BB962C8B-B14F-4D97-AF65-F5344CB8AC3E}">
        <p14:creationId xmlns:p14="http://schemas.microsoft.com/office/powerpoint/2010/main" val="2511973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124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533400" y="1066800"/>
            <a:ext cx="822960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64524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703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533400" y="1066800"/>
            <a:ext cx="822960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411507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2669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533400" y="1066800"/>
            <a:ext cx="822960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72038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1912613-51C0-434F-8494-13A0F769FF99}" type="datetimeFigureOut">
              <a:rPr lang="en-US" smtClean="0">
                <a:solidFill>
                  <a:prstClr val="black">
                    <a:tint val="75000"/>
                  </a:prstClr>
                </a:solidFill>
              </a:rPr>
              <a:pPr/>
              <a:t>7/8/2017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8D65E9-2B96-004F-A1D9-972293D8F1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73836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912613-51C0-434F-8494-13A0F769FF99}" type="datetimeFigureOut">
              <a:rPr lang="en-US" smtClean="0">
                <a:solidFill>
                  <a:prstClr val="black">
                    <a:tint val="75000"/>
                  </a:prstClr>
                </a:solidFill>
              </a:rPr>
              <a:pPr/>
              <a:t>7/8/2017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8D65E9-2B96-004F-A1D9-972293D8F1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561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912613-51C0-434F-8494-13A0F769FF99}" type="datetimeFigureOut">
              <a:rPr lang="en-US" smtClean="0">
                <a:solidFill>
                  <a:prstClr val="black">
                    <a:tint val="75000"/>
                  </a:prstClr>
                </a:solidFill>
              </a:rPr>
              <a:pPr/>
              <a:t>7/8/2017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8D65E9-2B96-004F-A1D9-972293D8F1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05759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1912613-51C0-434F-8494-13A0F769FF99}" type="datetimeFigureOut">
              <a:rPr lang="en-US" smtClean="0">
                <a:solidFill>
                  <a:prstClr val="black">
                    <a:tint val="75000"/>
                  </a:prstClr>
                </a:solidFill>
              </a:rPr>
              <a:pPr/>
              <a:t>7/8/2017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8D65E9-2B96-004F-A1D9-972293D8F1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6005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1912613-51C0-434F-8494-13A0F769FF99}" type="datetimeFigureOut">
              <a:rPr lang="en-US" smtClean="0">
                <a:solidFill>
                  <a:prstClr val="black">
                    <a:tint val="75000"/>
                  </a:prstClr>
                </a:solidFill>
              </a:rPr>
              <a:pPr/>
              <a:t>7/8/2017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8D65E9-2B96-004F-A1D9-972293D8F1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54336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1912613-51C0-434F-8494-13A0F769FF99}" type="datetimeFigureOut">
              <a:rPr lang="en-US" smtClean="0">
                <a:solidFill>
                  <a:prstClr val="black">
                    <a:tint val="75000"/>
                  </a:prstClr>
                </a:solidFill>
              </a:rPr>
              <a:pPr/>
              <a:t>7/8/2017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8D65E9-2B96-004F-A1D9-972293D8F1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81855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912613-51C0-434F-8494-13A0F769FF99}" type="datetimeFigureOut">
              <a:rPr lang="en-US" smtClean="0">
                <a:solidFill>
                  <a:prstClr val="black">
                    <a:tint val="75000"/>
                  </a:prstClr>
                </a:solidFill>
              </a:rPr>
              <a:pPr/>
              <a:t>7/8/2017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8D65E9-2B96-004F-A1D9-972293D8F1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62104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912613-51C0-434F-8494-13A0F769FF99}" type="datetimeFigureOut">
              <a:rPr lang="en-US" smtClean="0">
                <a:solidFill>
                  <a:prstClr val="black">
                    <a:tint val="75000"/>
                  </a:prstClr>
                </a:solidFill>
              </a:rPr>
              <a:pPr/>
              <a:t>7/8/2017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8D65E9-2B96-004F-A1D9-972293D8F1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7493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912613-51C0-434F-8494-13A0F769FF99}" type="datetimeFigureOut">
              <a:rPr lang="en-US" smtClean="0">
                <a:solidFill>
                  <a:prstClr val="black">
                    <a:tint val="75000"/>
                  </a:prstClr>
                </a:solidFill>
              </a:rPr>
              <a:pPr/>
              <a:t>7/8/2017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8D65E9-2B96-004F-A1D9-972293D8F1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05167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912613-51C0-434F-8494-13A0F769FF99}" type="datetimeFigureOut">
              <a:rPr lang="en-US" smtClean="0">
                <a:solidFill>
                  <a:prstClr val="black">
                    <a:tint val="75000"/>
                  </a:prstClr>
                </a:solidFill>
              </a:rPr>
              <a:pPr/>
              <a:t>7/8/2017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8D65E9-2B96-004F-A1D9-972293D8F1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51211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912613-51C0-434F-8494-13A0F769FF99}" type="datetimeFigureOut">
              <a:rPr lang="en-US" smtClean="0">
                <a:solidFill>
                  <a:prstClr val="black">
                    <a:tint val="75000"/>
                  </a:prstClr>
                </a:solidFill>
              </a:rPr>
              <a:pPr/>
              <a:t>7/8/2017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8D65E9-2B96-004F-A1D9-972293D8F1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21748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524000" y="6781800"/>
            <a:ext cx="914400" cy="914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Box 4"/>
          <p:cNvSpPr txBox="1"/>
          <p:nvPr userDrawn="1"/>
        </p:nvSpPr>
        <p:spPr>
          <a:xfrm>
            <a:off x="3643640" y="6728867"/>
            <a:ext cx="184731" cy="369332"/>
          </a:xfrm>
          <a:prstGeom prst="rect">
            <a:avLst/>
          </a:prstGeom>
          <a:noFill/>
        </p:spPr>
        <p:txBody>
          <a:bodyPr wrap="none" rtlCol="0">
            <a:spAutoFit/>
          </a:bodyPr>
          <a:lstStyle/>
          <a:p>
            <a:pPr eaLnBrk="1" fontAlgn="auto" hangingPunct="1">
              <a:spcBef>
                <a:spcPts val="0"/>
              </a:spcBef>
              <a:spcAft>
                <a:spcPts val="0"/>
              </a:spcAft>
            </a:pPr>
            <a:endParaRPr lang="en-US" sz="1800" b="0" i="0" dirty="0">
              <a:solidFill>
                <a:prstClr val="black"/>
              </a:solidFill>
              <a:latin typeface="Calibri" panose="020F0502020204030204"/>
              <a:ea typeface="+mn-ea"/>
            </a:endParaRPr>
          </a:p>
        </p:txBody>
      </p:sp>
      <p:sp>
        <p:nvSpPr>
          <p:cNvPr id="6" name="TextBox 5"/>
          <p:cNvSpPr txBox="1"/>
          <p:nvPr userDrawn="1"/>
        </p:nvSpPr>
        <p:spPr>
          <a:xfrm>
            <a:off x="6994113" y="6617185"/>
            <a:ext cx="184731" cy="369332"/>
          </a:xfrm>
          <a:prstGeom prst="rect">
            <a:avLst/>
          </a:prstGeom>
          <a:noFill/>
        </p:spPr>
        <p:txBody>
          <a:bodyPr wrap="none" rtlCol="0">
            <a:spAutoFit/>
          </a:bodyPr>
          <a:lstStyle/>
          <a:p>
            <a:pPr eaLnBrk="1" fontAlgn="auto" hangingPunct="1">
              <a:spcBef>
                <a:spcPts val="0"/>
              </a:spcBef>
              <a:spcAft>
                <a:spcPts val="0"/>
              </a:spcAft>
            </a:pPr>
            <a:endParaRPr lang="en-US" sz="1800" b="0" i="0" dirty="0">
              <a:solidFill>
                <a:prstClr val="black"/>
              </a:solidFill>
              <a:latin typeface="Calibri" panose="020F0502020204030204"/>
              <a:ea typeface="+mn-ea"/>
            </a:endParaRPr>
          </a:p>
        </p:txBody>
      </p:sp>
    </p:spTree>
    <p:extLst>
      <p:ext uri="{BB962C8B-B14F-4D97-AF65-F5344CB8AC3E}">
        <p14:creationId xmlns:p14="http://schemas.microsoft.com/office/powerpoint/2010/main" val="42654990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524000" y="6781800"/>
            <a:ext cx="914400" cy="914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Box 4"/>
          <p:cNvSpPr txBox="1"/>
          <p:nvPr userDrawn="1"/>
        </p:nvSpPr>
        <p:spPr>
          <a:xfrm>
            <a:off x="3643640" y="6728867"/>
            <a:ext cx="184731" cy="369332"/>
          </a:xfrm>
          <a:prstGeom prst="rect">
            <a:avLst/>
          </a:prstGeom>
          <a:noFill/>
        </p:spPr>
        <p:txBody>
          <a:bodyPr wrap="none" rtlCol="0">
            <a:spAutoFit/>
          </a:bodyPr>
          <a:lstStyle/>
          <a:p>
            <a:pPr eaLnBrk="1" fontAlgn="auto" hangingPunct="1">
              <a:spcBef>
                <a:spcPts val="0"/>
              </a:spcBef>
              <a:spcAft>
                <a:spcPts val="0"/>
              </a:spcAft>
            </a:pPr>
            <a:endParaRPr lang="en-US" sz="1800" b="0" i="0" dirty="0">
              <a:solidFill>
                <a:prstClr val="black"/>
              </a:solidFill>
              <a:latin typeface="Calibri" panose="020F0502020204030204"/>
              <a:ea typeface="+mn-ea"/>
            </a:endParaRPr>
          </a:p>
        </p:txBody>
      </p:sp>
      <p:sp>
        <p:nvSpPr>
          <p:cNvPr id="6" name="TextBox 5"/>
          <p:cNvSpPr txBox="1"/>
          <p:nvPr userDrawn="1"/>
        </p:nvSpPr>
        <p:spPr>
          <a:xfrm>
            <a:off x="6994113" y="6617185"/>
            <a:ext cx="184731" cy="369332"/>
          </a:xfrm>
          <a:prstGeom prst="rect">
            <a:avLst/>
          </a:prstGeom>
          <a:noFill/>
        </p:spPr>
        <p:txBody>
          <a:bodyPr wrap="none" rtlCol="0">
            <a:spAutoFit/>
          </a:bodyPr>
          <a:lstStyle/>
          <a:p>
            <a:pPr eaLnBrk="1" fontAlgn="auto" hangingPunct="1">
              <a:spcBef>
                <a:spcPts val="0"/>
              </a:spcBef>
              <a:spcAft>
                <a:spcPts val="0"/>
              </a:spcAft>
            </a:pPr>
            <a:endParaRPr lang="en-US" sz="1800" b="0" i="0" dirty="0">
              <a:solidFill>
                <a:prstClr val="black"/>
              </a:solidFill>
              <a:latin typeface="Calibri" panose="020F0502020204030204"/>
              <a:ea typeface="+mn-ea"/>
            </a:endParaRPr>
          </a:p>
        </p:txBody>
      </p:sp>
    </p:spTree>
    <p:extLst>
      <p:ext uri="{BB962C8B-B14F-4D97-AF65-F5344CB8AC3E}">
        <p14:creationId xmlns:p14="http://schemas.microsoft.com/office/powerpoint/2010/main" val="31983567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4_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524000" y="6781800"/>
            <a:ext cx="914400" cy="914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Box 4"/>
          <p:cNvSpPr txBox="1"/>
          <p:nvPr userDrawn="1"/>
        </p:nvSpPr>
        <p:spPr>
          <a:xfrm>
            <a:off x="3643640" y="6728867"/>
            <a:ext cx="184731" cy="369332"/>
          </a:xfrm>
          <a:prstGeom prst="rect">
            <a:avLst/>
          </a:prstGeom>
          <a:noFill/>
        </p:spPr>
        <p:txBody>
          <a:bodyPr wrap="none" rtlCol="0">
            <a:spAutoFit/>
          </a:bodyPr>
          <a:lstStyle/>
          <a:p>
            <a:pPr eaLnBrk="1" fontAlgn="auto" hangingPunct="1">
              <a:spcBef>
                <a:spcPts val="0"/>
              </a:spcBef>
              <a:spcAft>
                <a:spcPts val="0"/>
              </a:spcAft>
            </a:pPr>
            <a:endParaRPr lang="en-US" sz="1800" b="0" i="0" dirty="0">
              <a:solidFill>
                <a:prstClr val="black"/>
              </a:solidFill>
              <a:latin typeface="Calibri" panose="020F0502020204030204"/>
              <a:ea typeface="+mn-ea"/>
            </a:endParaRPr>
          </a:p>
        </p:txBody>
      </p:sp>
      <p:sp>
        <p:nvSpPr>
          <p:cNvPr id="6" name="TextBox 5"/>
          <p:cNvSpPr txBox="1"/>
          <p:nvPr userDrawn="1"/>
        </p:nvSpPr>
        <p:spPr>
          <a:xfrm>
            <a:off x="6994113" y="6617185"/>
            <a:ext cx="184731" cy="369332"/>
          </a:xfrm>
          <a:prstGeom prst="rect">
            <a:avLst/>
          </a:prstGeom>
          <a:noFill/>
        </p:spPr>
        <p:txBody>
          <a:bodyPr wrap="none" rtlCol="0">
            <a:spAutoFit/>
          </a:bodyPr>
          <a:lstStyle/>
          <a:p>
            <a:pPr eaLnBrk="1" fontAlgn="auto" hangingPunct="1">
              <a:spcBef>
                <a:spcPts val="0"/>
              </a:spcBef>
              <a:spcAft>
                <a:spcPts val="0"/>
              </a:spcAft>
            </a:pPr>
            <a:endParaRPr lang="en-US" sz="1800" b="0" i="0" dirty="0">
              <a:solidFill>
                <a:prstClr val="black"/>
              </a:solidFill>
              <a:latin typeface="Calibri" panose="020F0502020204030204"/>
              <a:ea typeface="+mn-ea"/>
            </a:endParaRPr>
          </a:p>
        </p:txBody>
      </p:sp>
    </p:spTree>
    <p:extLst>
      <p:ext uri="{BB962C8B-B14F-4D97-AF65-F5344CB8AC3E}">
        <p14:creationId xmlns:p14="http://schemas.microsoft.com/office/powerpoint/2010/main" val="3734843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6_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524000" y="6781800"/>
            <a:ext cx="914400" cy="914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Box 4"/>
          <p:cNvSpPr txBox="1"/>
          <p:nvPr userDrawn="1"/>
        </p:nvSpPr>
        <p:spPr>
          <a:xfrm>
            <a:off x="3643640" y="6728867"/>
            <a:ext cx="184731" cy="369332"/>
          </a:xfrm>
          <a:prstGeom prst="rect">
            <a:avLst/>
          </a:prstGeom>
          <a:noFill/>
        </p:spPr>
        <p:txBody>
          <a:bodyPr wrap="none" rtlCol="0">
            <a:spAutoFit/>
          </a:bodyPr>
          <a:lstStyle/>
          <a:p>
            <a:pPr eaLnBrk="1" fontAlgn="auto" hangingPunct="1">
              <a:spcBef>
                <a:spcPts val="0"/>
              </a:spcBef>
              <a:spcAft>
                <a:spcPts val="0"/>
              </a:spcAft>
            </a:pPr>
            <a:endParaRPr lang="en-US" sz="1800" b="0" i="0" dirty="0">
              <a:solidFill>
                <a:prstClr val="black"/>
              </a:solidFill>
              <a:latin typeface="Calibri" panose="020F0502020204030204"/>
              <a:ea typeface="+mn-ea"/>
            </a:endParaRPr>
          </a:p>
        </p:txBody>
      </p:sp>
      <p:sp>
        <p:nvSpPr>
          <p:cNvPr id="6" name="TextBox 5"/>
          <p:cNvSpPr txBox="1"/>
          <p:nvPr userDrawn="1"/>
        </p:nvSpPr>
        <p:spPr>
          <a:xfrm>
            <a:off x="6994113" y="6617185"/>
            <a:ext cx="184731" cy="369332"/>
          </a:xfrm>
          <a:prstGeom prst="rect">
            <a:avLst/>
          </a:prstGeom>
          <a:noFill/>
        </p:spPr>
        <p:txBody>
          <a:bodyPr wrap="none" rtlCol="0">
            <a:spAutoFit/>
          </a:bodyPr>
          <a:lstStyle/>
          <a:p>
            <a:pPr eaLnBrk="1" fontAlgn="auto" hangingPunct="1">
              <a:spcBef>
                <a:spcPts val="0"/>
              </a:spcBef>
              <a:spcAft>
                <a:spcPts val="0"/>
              </a:spcAft>
            </a:pPr>
            <a:endParaRPr lang="en-US" sz="1800" b="0" i="0" dirty="0">
              <a:solidFill>
                <a:prstClr val="black"/>
              </a:solidFill>
              <a:latin typeface="Calibri" panose="020F0502020204030204"/>
              <a:ea typeface="+mn-ea"/>
            </a:endParaRPr>
          </a:p>
        </p:txBody>
      </p:sp>
    </p:spTree>
    <p:extLst>
      <p:ext uri="{BB962C8B-B14F-4D97-AF65-F5344CB8AC3E}">
        <p14:creationId xmlns:p14="http://schemas.microsoft.com/office/powerpoint/2010/main" val="38404874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7_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524000" y="6781800"/>
            <a:ext cx="914400" cy="914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Box 4"/>
          <p:cNvSpPr txBox="1"/>
          <p:nvPr userDrawn="1"/>
        </p:nvSpPr>
        <p:spPr>
          <a:xfrm>
            <a:off x="3643640" y="6728867"/>
            <a:ext cx="184731" cy="369332"/>
          </a:xfrm>
          <a:prstGeom prst="rect">
            <a:avLst/>
          </a:prstGeom>
          <a:noFill/>
        </p:spPr>
        <p:txBody>
          <a:bodyPr wrap="none" rtlCol="0">
            <a:spAutoFit/>
          </a:bodyPr>
          <a:lstStyle/>
          <a:p>
            <a:pPr eaLnBrk="1" fontAlgn="auto" hangingPunct="1">
              <a:spcBef>
                <a:spcPts val="0"/>
              </a:spcBef>
              <a:spcAft>
                <a:spcPts val="0"/>
              </a:spcAft>
            </a:pPr>
            <a:endParaRPr lang="en-US" sz="1800" b="0" i="0" dirty="0">
              <a:solidFill>
                <a:prstClr val="black"/>
              </a:solidFill>
              <a:latin typeface="Calibri" panose="020F0502020204030204"/>
              <a:ea typeface="+mn-ea"/>
            </a:endParaRPr>
          </a:p>
        </p:txBody>
      </p:sp>
      <p:sp>
        <p:nvSpPr>
          <p:cNvPr id="6" name="TextBox 5"/>
          <p:cNvSpPr txBox="1"/>
          <p:nvPr userDrawn="1"/>
        </p:nvSpPr>
        <p:spPr>
          <a:xfrm>
            <a:off x="6994113" y="6617185"/>
            <a:ext cx="184731" cy="369332"/>
          </a:xfrm>
          <a:prstGeom prst="rect">
            <a:avLst/>
          </a:prstGeom>
          <a:noFill/>
        </p:spPr>
        <p:txBody>
          <a:bodyPr wrap="none" rtlCol="0">
            <a:spAutoFit/>
          </a:bodyPr>
          <a:lstStyle/>
          <a:p>
            <a:pPr eaLnBrk="1" fontAlgn="auto" hangingPunct="1">
              <a:spcBef>
                <a:spcPts val="0"/>
              </a:spcBef>
              <a:spcAft>
                <a:spcPts val="0"/>
              </a:spcAft>
            </a:pPr>
            <a:endParaRPr lang="en-US" sz="1800" b="0" i="0" dirty="0">
              <a:solidFill>
                <a:prstClr val="black"/>
              </a:solidFill>
              <a:latin typeface="Calibri" panose="020F0502020204030204"/>
              <a:ea typeface="+mn-ea"/>
            </a:endParaRPr>
          </a:p>
        </p:txBody>
      </p:sp>
    </p:spTree>
    <p:extLst>
      <p:ext uri="{BB962C8B-B14F-4D97-AF65-F5344CB8AC3E}">
        <p14:creationId xmlns:p14="http://schemas.microsoft.com/office/powerpoint/2010/main" val="10472305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524000" y="6781800"/>
            <a:ext cx="914400" cy="914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Box 4"/>
          <p:cNvSpPr txBox="1"/>
          <p:nvPr userDrawn="1"/>
        </p:nvSpPr>
        <p:spPr>
          <a:xfrm>
            <a:off x="3643642" y="6728867"/>
            <a:ext cx="184731" cy="300082"/>
          </a:xfrm>
          <a:prstGeom prst="rect">
            <a:avLst/>
          </a:prstGeom>
          <a:noFill/>
        </p:spPr>
        <p:txBody>
          <a:bodyPr wrap="none" rtlCol="0">
            <a:spAutoFit/>
          </a:bodyPr>
          <a:lstStyle/>
          <a:p>
            <a:pPr eaLnBrk="1" fontAlgn="auto" hangingPunct="1">
              <a:spcBef>
                <a:spcPts val="0"/>
              </a:spcBef>
              <a:spcAft>
                <a:spcPts val="0"/>
              </a:spcAft>
            </a:pPr>
            <a:endParaRPr lang="en-US" sz="1350" b="0" i="0" dirty="0">
              <a:solidFill>
                <a:prstClr val="black"/>
              </a:solidFill>
              <a:latin typeface="Calibri" panose="020F0502020204030204"/>
              <a:ea typeface="+mn-ea"/>
            </a:endParaRPr>
          </a:p>
        </p:txBody>
      </p:sp>
      <p:sp>
        <p:nvSpPr>
          <p:cNvPr id="6" name="TextBox 5"/>
          <p:cNvSpPr txBox="1"/>
          <p:nvPr userDrawn="1"/>
        </p:nvSpPr>
        <p:spPr>
          <a:xfrm>
            <a:off x="6994115" y="6617185"/>
            <a:ext cx="184731" cy="300082"/>
          </a:xfrm>
          <a:prstGeom prst="rect">
            <a:avLst/>
          </a:prstGeom>
          <a:noFill/>
        </p:spPr>
        <p:txBody>
          <a:bodyPr wrap="none" rtlCol="0">
            <a:spAutoFit/>
          </a:bodyPr>
          <a:lstStyle/>
          <a:p>
            <a:pPr eaLnBrk="1" fontAlgn="auto" hangingPunct="1">
              <a:spcBef>
                <a:spcPts val="0"/>
              </a:spcBef>
              <a:spcAft>
                <a:spcPts val="0"/>
              </a:spcAft>
            </a:pPr>
            <a:endParaRPr lang="en-US" sz="1350" b="0" i="0" dirty="0">
              <a:solidFill>
                <a:prstClr val="black"/>
              </a:solidFill>
              <a:latin typeface="Calibri" panose="020F0502020204030204"/>
              <a:ea typeface="+mn-ea"/>
            </a:endParaRPr>
          </a:p>
        </p:txBody>
      </p:sp>
    </p:spTree>
    <p:extLst>
      <p:ext uri="{BB962C8B-B14F-4D97-AF65-F5344CB8AC3E}">
        <p14:creationId xmlns:p14="http://schemas.microsoft.com/office/powerpoint/2010/main" val="312693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2.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2.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image" Target="../media/image2.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2" name="Line 8"/>
          <p:cNvSpPr>
            <a:spLocks noChangeShapeType="1"/>
          </p:cNvSpPr>
          <p:nvPr/>
        </p:nvSpPr>
        <p:spPr bwMode="auto">
          <a:xfrm>
            <a:off x="508000" y="6572250"/>
            <a:ext cx="7710488" cy="1588"/>
          </a:xfrm>
          <a:prstGeom prst="line">
            <a:avLst/>
          </a:prstGeom>
          <a:noFill/>
          <a:ln w="25400">
            <a:solidFill>
              <a:schemeClr val="tx1"/>
            </a:solidFill>
            <a:round/>
            <a:headEnd type="none" w="sm" len="sm"/>
            <a:tailEnd type="none" w="sm" len="sm"/>
          </a:ln>
          <a:effectLst/>
        </p:spPr>
        <p:txBody>
          <a:bodyPr wrap="none" anchor="ctr"/>
          <a:lstStyle/>
          <a:p>
            <a:pPr>
              <a:defRPr/>
            </a:pPr>
            <a:endParaRPr lang="en-US">
              <a:latin typeface="Arial" pitchFamily="-107" charset="0"/>
              <a:ea typeface="+mn-ea"/>
            </a:endParaRPr>
          </a:p>
        </p:txBody>
      </p:sp>
      <p:sp>
        <p:nvSpPr>
          <p:cNvPr id="1033" name="Rectangle 9"/>
          <p:cNvSpPr>
            <a:spLocks noChangeArrowheads="1"/>
          </p:cNvSpPr>
          <p:nvPr/>
        </p:nvSpPr>
        <p:spPr bwMode="auto">
          <a:xfrm>
            <a:off x="1200150" y="6343650"/>
            <a:ext cx="7232650" cy="457200"/>
          </a:xfrm>
          <a:prstGeom prst="rect">
            <a:avLst/>
          </a:prstGeom>
          <a:noFill/>
          <a:ln w="9525">
            <a:noFill/>
            <a:miter lim="800000"/>
            <a:headEnd/>
            <a:tailEnd/>
          </a:ln>
          <a:effectLst/>
        </p:spPr>
        <p:txBody>
          <a:bodyPr lIns="92075" tIns="46038" rIns="92075" bIns="46038">
            <a:spAutoFit/>
          </a:bodyPr>
          <a:lstStyle/>
          <a:p>
            <a:r>
              <a:rPr lang="en-US"/>
              <a:t>GeoSoilEnviroCARS           		COMPRES Annual Meeting 2011</a:t>
            </a:r>
          </a:p>
          <a:p>
            <a:endParaRPr lang="en-US" i="0"/>
          </a:p>
        </p:txBody>
      </p:sp>
      <p:pic>
        <p:nvPicPr>
          <p:cNvPr id="1030" name="Picture 10"/>
          <p:cNvPicPr>
            <a:picLocks noChangeArrowheads="1"/>
          </p:cNvPicPr>
          <p:nvPr/>
        </p:nvPicPr>
        <p:blipFill>
          <a:blip r:embed="rId13"/>
          <a:srcRect/>
          <a:stretch>
            <a:fillRect/>
          </a:stretch>
        </p:blipFill>
        <p:spPr bwMode="auto">
          <a:xfrm>
            <a:off x="457200" y="5867400"/>
            <a:ext cx="676275" cy="6588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2800">
          <a:solidFill>
            <a:schemeClr val="tx2"/>
          </a:solidFill>
          <a:latin typeface="+mj-lt"/>
          <a:ea typeface="ＭＳ Ｐゴシック" pitchFamily="-107" charset="-128"/>
          <a:cs typeface="+mj-cs"/>
        </a:defRPr>
      </a:lvl1pPr>
      <a:lvl2pPr algn="ctr" rtl="0" eaLnBrk="0" fontAlgn="base" hangingPunct="0">
        <a:spcBef>
          <a:spcPct val="0"/>
        </a:spcBef>
        <a:spcAft>
          <a:spcPct val="0"/>
        </a:spcAft>
        <a:defRPr sz="2800">
          <a:solidFill>
            <a:schemeClr val="tx2"/>
          </a:solidFill>
          <a:latin typeface="Arial" pitchFamily="-107" charset="0"/>
          <a:ea typeface="ＭＳ Ｐゴシック" pitchFamily="-107" charset="-128"/>
        </a:defRPr>
      </a:lvl2pPr>
      <a:lvl3pPr algn="ctr" rtl="0" eaLnBrk="0" fontAlgn="base" hangingPunct="0">
        <a:spcBef>
          <a:spcPct val="0"/>
        </a:spcBef>
        <a:spcAft>
          <a:spcPct val="0"/>
        </a:spcAft>
        <a:defRPr sz="2800">
          <a:solidFill>
            <a:schemeClr val="tx2"/>
          </a:solidFill>
          <a:latin typeface="Arial" pitchFamily="-107" charset="0"/>
          <a:ea typeface="ＭＳ Ｐゴシック" pitchFamily="-107" charset="-128"/>
        </a:defRPr>
      </a:lvl3pPr>
      <a:lvl4pPr algn="ctr" rtl="0" eaLnBrk="0" fontAlgn="base" hangingPunct="0">
        <a:spcBef>
          <a:spcPct val="0"/>
        </a:spcBef>
        <a:spcAft>
          <a:spcPct val="0"/>
        </a:spcAft>
        <a:defRPr sz="2800">
          <a:solidFill>
            <a:schemeClr val="tx2"/>
          </a:solidFill>
          <a:latin typeface="Arial" pitchFamily="-107" charset="0"/>
          <a:ea typeface="ＭＳ Ｐゴシック" pitchFamily="-107" charset="-128"/>
        </a:defRPr>
      </a:lvl4pPr>
      <a:lvl5pPr algn="ctr" rtl="0" eaLnBrk="0" fontAlgn="base" hangingPunct="0">
        <a:spcBef>
          <a:spcPct val="0"/>
        </a:spcBef>
        <a:spcAft>
          <a:spcPct val="0"/>
        </a:spcAft>
        <a:defRPr sz="2800">
          <a:solidFill>
            <a:schemeClr val="tx2"/>
          </a:solidFill>
          <a:latin typeface="Arial" pitchFamily="-107" charset="0"/>
          <a:ea typeface="ＭＳ Ｐゴシック" pitchFamily="-107" charset="-128"/>
        </a:defRPr>
      </a:lvl5pPr>
      <a:lvl6pPr marL="457200" algn="ctr" rtl="0" eaLnBrk="0" fontAlgn="base" hangingPunct="0">
        <a:spcBef>
          <a:spcPct val="0"/>
        </a:spcBef>
        <a:spcAft>
          <a:spcPct val="0"/>
        </a:spcAft>
        <a:defRPr sz="2800">
          <a:solidFill>
            <a:schemeClr val="tx2"/>
          </a:solidFill>
          <a:latin typeface="Arial" pitchFamily="-107" charset="0"/>
        </a:defRPr>
      </a:lvl6pPr>
      <a:lvl7pPr marL="914400" algn="ctr" rtl="0" eaLnBrk="0" fontAlgn="base" hangingPunct="0">
        <a:spcBef>
          <a:spcPct val="0"/>
        </a:spcBef>
        <a:spcAft>
          <a:spcPct val="0"/>
        </a:spcAft>
        <a:defRPr sz="2800">
          <a:solidFill>
            <a:schemeClr val="tx2"/>
          </a:solidFill>
          <a:latin typeface="Arial" pitchFamily="-107" charset="0"/>
        </a:defRPr>
      </a:lvl7pPr>
      <a:lvl8pPr marL="1371600" algn="ctr" rtl="0" eaLnBrk="0" fontAlgn="base" hangingPunct="0">
        <a:spcBef>
          <a:spcPct val="0"/>
        </a:spcBef>
        <a:spcAft>
          <a:spcPct val="0"/>
        </a:spcAft>
        <a:defRPr sz="2800">
          <a:solidFill>
            <a:schemeClr val="tx2"/>
          </a:solidFill>
          <a:latin typeface="Arial" pitchFamily="-107" charset="0"/>
        </a:defRPr>
      </a:lvl8pPr>
      <a:lvl9pPr marL="1828800" algn="ctr" rtl="0" eaLnBrk="0" fontAlgn="base" hangingPunct="0">
        <a:spcBef>
          <a:spcPct val="0"/>
        </a:spcBef>
        <a:spcAft>
          <a:spcPct val="0"/>
        </a:spcAft>
        <a:defRPr sz="28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ＭＳ Ｐゴシック" pitchFamily="-107" charset="-128"/>
          <a:cs typeface="+mn-cs"/>
        </a:defRPr>
      </a:lvl1pPr>
      <a:lvl2pPr marL="742950" indent="-285750" algn="l" rtl="0" eaLnBrk="0" fontAlgn="base" hangingPunct="0">
        <a:spcBef>
          <a:spcPct val="20000"/>
        </a:spcBef>
        <a:spcAft>
          <a:spcPct val="0"/>
        </a:spcAft>
        <a:buChar char="–"/>
        <a:defRPr>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3pPr>
      <a:lvl4pPr marL="16002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4pPr>
      <a:lvl5pPr marL="20574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5pPr>
      <a:lvl6pPr marL="25146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6pPr>
      <a:lvl7pPr marL="29718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7pPr>
      <a:lvl8pPr marL="34290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8pPr>
      <a:lvl9pPr marL="38862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492736"/>
            <a:ext cx="9144000" cy="3594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b="0" i="0">
              <a:solidFill>
                <a:prstClr val="white"/>
              </a:solidFill>
            </a:endParaRPr>
          </a:p>
        </p:txBody>
      </p:sp>
      <p:pic>
        <p:nvPicPr>
          <p:cNvPr id="8" name="Picture 7"/>
          <p:cNvPicPr>
            <a:picLocks noChangeAspect="1"/>
          </p:cNvPicPr>
          <p:nvPr userDrawn="1"/>
        </p:nvPicPr>
        <p:blipFill rotWithShape="1">
          <a:blip r:embed="rId5" cstate="print">
            <a:extLst>
              <a:ext uri="{28A0092B-C50C-407E-A947-70E740481C1C}">
                <a14:useLocalDpi xmlns:a14="http://schemas.microsoft.com/office/drawing/2010/main" val="0"/>
              </a:ext>
            </a:extLst>
          </a:blip>
          <a:srcRect t="38942" b="26457"/>
          <a:stretch/>
        </p:blipFill>
        <p:spPr>
          <a:xfrm>
            <a:off x="0" y="6494305"/>
            <a:ext cx="2298095" cy="357833"/>
          </a:xfrm>
          <a:prstGeom prst="rect">
            <a:avLst/>
          </a:prstGeom>
        </p:spPr>
      </p:pic>
      <p:sp>
        <p:nvSpPr>
          <p:cNvPr id="9" name="TextBox 8"/>
          <p:cNvSpPr txBox="1"/>
          <p:nvPr userDrawn="1"/>
        </p:nvSpPr>
        <p:spPr>
          <a:xfrm>
            <a:off x="6253914" y="6621205"/>
            <a:ext cx="2779795" cy="246221"/>
          </a:xfrm>
          <a:prstGeom prst="rect">
            <a:avLst/>
          </a:prstGeom>
          <a:noFill/>
        </p:spPr>
        <p:txBody>
          <a:bodyPr wrap="square" rtlCol="0">
            <a:spAutoFit/>
          </a:bodyPr>
          <a:lstStyle/>
          <a:p>
            <a:pPr algn="r" eaLnBrk="1" hangingPunct="1"/>
            <a:r>
              <a:rPr lang="en-US" sz="1000" i="0" dirty="0" smtClean="0">
                <a:solidFill>
                  <a:prstClr val="white"/>
                </a:solidFill>
                <a:latin typeface="Arial" panose="020B0604020202020204" pitchFamily="34" charset="0"/>
                <a:ea typeface="+mn-ea"/>
                <a:cs typeface="Arial" panose="020B0604020202020204" pitchFamily="34" charset="0"/>
              </a:rPr>
              <a:t>DOE / NSF Site Visit   •   May 18, 2016</a:t>
            </a:r>
            <a:endParaRPr lang="en-US" sz="1000" i="0" dirty="0">
              <a:solidFill>
                <a:prstClr val="white"/>
              </a:solidFill>
              <a:latin typeface="Arial" panose="020B0604020202020204" pitchFamily="34" charset="0"/>
              <a:ea typeface="+mn-ea"/>
              <a:cs typeface="Arial" panose="020B0604020202020204" pitchFamily="34" charset="0"/>
            </a:endParaRPr>
          </a:p>
        </p:txBody>
      </p:sp>
      <p:sp>
        <p:nvSpPr>
          <p:cNvPr id="10" name="TextBox 9"/>
          <p:cNvSpPr txBox="1"/>
          <p:nvPr userDrawn="1"/>
        </p:nvSpPr>
        <p:spPr>
          <a:xfrm>
            <a:off x="133587" y="6544160"/>
            <a:ext cx="1598515" cy="338554"/>
          </a:xfrm>
          <a:prstGeom prst="rect">
            <a:avLst/>
          </a:prstGeom>
          <a:noFill/>
        </p:spPr>
        <p:txBody>
          <a:bodyPr wrap="none" rtlCol="0">
            <a:spAutoFit/>
          </a:bodyPr>
          <a:lstStyle/>
          <a:p>
            <a:pPr eaLnBrk="1" hangingPunct="1"/>
            <a:r>
              <a:rPr lang="en-US" sz="1600" i="0" dirty="0" err="1" smtClean="0">
                <a:solidFill>
                  <a:prstClr val="white"/>
                </a:solidFill>
                <a:latin typeface="Arial" panose="020B0604020202020204" pitchFamily="34" charset="0"/>
                <a:ea typeface="+mn-ea"/>
                <a:cs typeface="Arial" panose="020B0604020202020204" pitchFamily="34" charset="0"/>
              </a:rPr>
              <a:t>GeoSoilEnviro</a:t>
            </a:r>
            <a:endParaRPr lang="en-US" sz="1600" i="0" dirty="0">
              <a:solidFill>
                <a:prstClr val="white"/>
              </a:solidFill>
              <a:latin typeface="Arial" panose="020B0604020202020204" pitchFamily="34" charset="0"/>
              <a:ea typeface="+mn-ea"/>
              <a:cs typeface="Arial" panose="020B0604020202020204" pitchFamily="34" charset="0"/>
            </a:endParaRPr>
          </a:p>
        </p:txBody>
      </p:sp>
      <p:sp>
        <p:nvSpPr>
          <p:cNvPr id="11" name="TextBox 10"/>
          <p:cNvSpPr txBox="1"/>
          <p:nvPr userDrawn="1"/>
        </p:nvSpPr>
        <p:spPr>
          <a:xfrm>
            <a:off x="1551737" y="6544160"/>
            <a:ext cx="763351" cy="338554"/>
          </a:xfrm>
          <a:prstGeom prst="rect">
            <a:avLst/>
          </a:prstGeom>
          <a:noFill/>
        </p:spPr>
        <p:txBody>
          <a:bodyPr wrap="none" rtlCol="0">
            <a:spAutoFit/>
          </a:bodyPr>
          <a:lstStyle/>
          <a:p>
            <a:pPr eaLnBrk="1" hangingPunct="1"/>
            <a:r>
              <a:rPr lang="en-US" sz="1600" i="0" dirty="0" smtClean="0">
                <a:solidFill>
                  <a:srgbClr val="A5A5A5">
                    <a:lumMod val="60000"/>
                    <a:lumOff val="40000"/>
                  </a:srgbClr>
                </a:solidFill>
                <a:latin typeface="Arial" panose="020B0604020202020204" pitchFamily="34" charset="0"/>
                <a:ea typeface="+mn-ea"/>
                <a:cs typeface="Arial" panose="020B0604020202020204" pitchFamily="34" charset="0"/>
              </a:rPr>
              <a:t>CARS</a:t>
            </a:r>
            <a:endParaRPr lang="en-US" sz="1600" i="0" dirty="0">
              <a:solidFill>
                <a:srgbClr val="A5A5A5">
                  <a:lumMod val="60000"/>
                  <a:lumOff val="40000"/>
                </a:srgbClr>
              </a:solidFill>
              <a:latin typeface="Arial" panose="020B0604020202020204" pitchFamily="34" charset="0"/>
              <a:ea typeface="+mn-ea"/>
              <a:cs typeface="Arial" panose="020B0604020202020204" pitchFamily="34" charset="0"/>
            </a:endParaRPr>
          </a:p>
        </p:txBody>
      </p:sp>
      <p:sp>
        <p:nvSpPr>
          <p:cNvPr id="2" name="TextBox 1"/>
          <p:cNvSpPr txBox="1"/>
          <p:nvPr userDrawn="1"/>
        </p:nvSpPr>
        <p:spPr>
          <a:xfrm>
            <a:off x="3352800" y="6553200"/>
            <a:ext cx="2635658" cy="261610"/>
          </a:xfrm>
          <a:prstGeom prst="rect">
            <a:avLst/>
          </a:prstGeom>
          <a:noFill/>
        </p:spPr>
        <p:txBody>
          <a:bodyPr wrap="none" rtlCol="0">
            <a:spAutoFit/>
          </a:bodyPr>
          <a:lstStyle/>
          <a:p>
            <a:pPr eaLnBrk="1" hangingPunct="1"/>
            <a:r>
              <a:rPr lang="en-US" sz="1100" b="0" i="0" dirty="0" smtClean="0">
                <a:solidFill>
                  <a:prstClr val="white"/>
                </a:solidFill>
                <a:latin typeface="Arial" panose="020B0604020202020204" pitchFamily="34" charset="0"/>
                <a:ea typeface="+mn-ea"/>
                <a:cs typeface="Arial" panose="020B0604020202020204" pitchFamily="34" charset="0"/>
              </a:rPr>
              <a:t>Introduction to GSECARS: Mark Rivers</a:t>
            </a:r>
            <a:endParaRPr lang="en-US" sz="1100" b="0" i="0" dirty="0">
              <a:solidFill>
                <a:prstClr val="white"/>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614583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492736"/>
            <a:ext cx="9144000" cy="3594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b="0" i="0">
              <a:solidFill>
                <a:prstClr val="white"/>
              </a:solidFill>
            </a:endParaRPr>
          </a:p>
        </p:txBody>
      </p:sp>
      <p:pic>
        <p:nvPicPr>
          <p:cNvPr id="8" name="Picture 7"/>
          <p:cNvPicPr>
            <a:picLocks noChangeAspect="1"/>
          </p:cNvPicPr>
          <p:nvPr userDrawn="1"/>
        </p:nvPicPr>
        <p:blipFill rotWithShape="1">
          <a:blip r:embed="rId5" cstate="print">
            <a:extLst>
              <a:ext uri="{28A0092B-C50C-407E-A947-70E740481C1C}">
                <a14:useLocalDpi xmlns:a14="http://schemas.microsoft.com/office/drawing/2010/main" val="0"/>
              </a:ext>
            </a:extLst>
          </a:blip>
          <a:srcRect t="38942" b="26457"/>
          <a:stretch/>
        </p:blipFill>
        <p:spPr>
          <a:xfrm>
            <a:off x="0" y="6494305"/>
            <a:ext cx="2298095" cy="357833"/>
          </a:xfrm>
          <a:prstGeom prst="rect">
            <a:avLst/>
          </a:prstGeom>
        </p:spPr>
      </p:pic>
      <p:sp>
        <p:nvSpPr>
          <p:cNvPr id="10" name="TextBox 9"/>
          <p:cNvSpPr txBox="1"/>
          <p:nvPr userDrawn="1"/>
        </p:nvSpPr>
        <p:spPr>
          <a:xfrm>
            <a:off x="133587" y="6544160"/>
            <a:ext cx="1598515" cy="338554"/>
          </a:xfrm>
          <a:prstGeom prst="rect">
            <a:avLst/>
          </a:prstGeom>
          <a:noFill/>
        </p:spPr>
        <p:txBody>
          <a:bodyPr wrap="none" rtlCol="0">
            <a:spAutoFit/>
          </a:bodyPr>
          <a:lstStyle/>
          <a:p>
            <a:pPr eaLnBrk="1" hangingPunct="1"/>
            <a:r>
              <a:rPr lang="en-US" sz="1600" i="0" dirty="0" err="1" smtClean="0">
                <a:solidFill>
                  <a:prstClr val="white"/>
                </a:solidFill>
                <a:latin typeface="Arial" panose="020B0604020202020204" pitchFamily="34" charset="0"/>
                <a:ea typeface="+mn-ea"/>
                <a:cs typeface="Arial" panose="020B0604020202020204" pitchFamily="34" charset="0"/>
              </a:rPr>
              <a:t>GeoSoilEnviro</a:t>
            </a:r>
            <a:endParaRPr lang="en-US" sz="1600" i="0" dirty="0">
              <a:solidFill>
                <a:prstClr val="white"/>
              </a:solidFill>
              <a:latin typeface="Arial" panose="020B0604020202020204" pitchFamily="34" charset="0"/>
              <a:ea typeface="+mn-ea"/>
              <a:cs typeface="Arial" panose="020B0604020202020204" pitchFamily="34" charset="0"/>
            </a:endParaRPr>
          </a:p>
        </p:txBody>
      </p:sp>
      <p:sp>
        <p:nvSpPr>
          <p:cNvPr id="11" name="TextBox 10"/>
          <p:cNvSpPr txBox="1"/>
          <p:nvPr userDrawn="1"/>
        </p:nvSpPr>
        <p:spPr>
          <a:xfrm>
            <a:off x="1551737" y="6544160"/>
            <a:ext cx="763351" cy="338554"/>
          </a:xfrm>
          <a:prstGeom prst="rect">
            <a:avLst/>
          </a:prstGeom>
          <a:noFill/>
        </p:spPr>
        <p:txBody>
          <a:bodyPr wrap="none" rtlCol="0">
            <a:spAutoFit/>
          </a:bodyPr>
          <a:lstStyle/>
          <a:p>
            <a:pPr eaLnBrk="1" hangingPunct="1"/>
            <a:r>
              <a:rPr lang="en-US" sz="1600" i="0" dirty="0" smtClean="0">
                <a:solidFill>
                  <a:srgbClr val="A5A5A5">
                    <a:lumMod val="60000"/>
                    <a:lumOff val="40000"/>
                  </a:srgbClr>
                </a:solidFill>
                <a:latin typeface="Arial" panose="020B0604020202020204" pitchFamily="34" charset="0"/>
                <a:ea typeface="+mn-ea"/>
                <a:cs typeface="Arial" panose="020B0604020202020204" pitchFamily="34" charset="0"/>
              </a:rPr>
              <a:t>CARS</a:t>
            </a:r>
            <a:endParaRPr lang="en-US" sz="1600" i="0" dirty="0">
              <a:solidFill>
                <a:srgbClr val="A5A5A5">
                  <a:lumMod val="60000"/>
                  <a:lumOff val="40000"/>
                </a:srgbClr>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7916624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492736"/>
            <a:ext cx="9144000" cy="3594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b="0" i="0">
              <a:solidFill>
                <a:prstClr val="white"/>
              </a:solidFill>
            </a:endParaRPr>
          </a:p>
        </p:txBody>
      </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t="38942" b="26457"/>
          <a:stretch/>
        </p:blipFill>
        <p:spPr>
          <a:xfrm>
            <a:off x="0" y="6494305"/>
            <a:ext cx="2298095" cy="357833"/>
          </a:xfrm>
          <a:prstGeom prst="rect">
            <a:avLst/>
          </a:prstGeom>
        </p:spPr>
      </p:pic>
      <p:sp>
        <p:nvSpPr>
          <p:cNvPr id="10" name="TextBox 9"/>
          <p:cNvSpPr txBox="1"/>
          <p:nvPr userDrawn="1"/>
        </p:nvSpPr>
        <p:spPr>
          <a:xfrm>
            <a:off x="133587" y="6544160"/>
            <a:ext cx="1598515" cy="338554"/>
          </a:xfrm>
          <a:prstGeom prst="rect">
            <a:avLst/>
          </a:prstGeom>
          <a:noFill/>
        </p:spPr>
        <p:txBody>
          <a:bodyPr wrap="none" rtlCol="0">
            <a:spAutoFit/>
          </a:bodyPr>
          <a:lstStyle/>
          <a:p>
            <a:pPr eaLnBrk="1" hangingPunct="1"/>
            <a:r>
              <a:rPr lang="en-US" sz="1600" i="0" dirty="0" err="1" smtClean="0">
                <a:solidFill>
                  <a:prstClr val="white"/>
                </a:solidFill>
                <a:latin typeface="Arial" panose="020B0604020202020204" pitchFamily="34" charset="0"/>
                <a:ea typeface="+mn-ea"/>
                <a:cs typeface="Arial" panose="020B0604020202020204" pitchFamily="34" charset="0"/>
              </a:rPr>
              <a:t>GeoSoilEnviro</a:t>
            </a:r>
            <a:endParaRPr lang="en-US" sz="1600" i="0" dirty="0">
              <a:solidFill>
                <a:prstClr val="white"/>
              </a:solidFill>
              <a:latin typeface="Arial" panose="020B0604020202020204" pitchFamily="34" charset="0"/>
              <a:ea typeface="+mn-ea"/>
              <a:cs typeface="Arial" panose="020B0604020202020204" pitchFamily="34" charset="0"/>
            </a:endParaRPr>
          </a:p>
        </p:txBody>
      </p:sp>
      <p:sp>
        <p:nvSpPr>
          <p:cNvPr id="11" name="TextBox 10"/>
          <p:cNvSpPr txBox="1"/>
          <p:nvPr userDrawn="1"/>
        </p:nvSpPr>
        <p:spPr>
          <a:xfrm>
            <a:off x="1551737" y="6544160"/>
            <a:ext cx="763351" cy="338554"/>
          </a:xfrm>
          <a:prstGeom prst="rect">
            <a:avLst/>
          </a:prstGeom>
          <a:noFill/>
        </p:spPr>
        <p:txBody>
          <a:bodyPr wrap="none" rtlCol="0">
            <a:spAutoFit/>
          </a:bodyPr>
          <a:lstStyle/>
          <a:p>
            <a:pPr eaLnBrk="1" hangingPunct="1"/>
            <a:r>
              <a:rPr lang="en-US" sz="1600" i="0" dirty="0" smtClean="0">
                <a:solidFill>
                  <a:srgbClr val="A5A5A5">
                    <a:lumMod val="60000"/>
                    <a:lumOff val="40000"/>
                  </a:srgbClr>
                </a:solidFill>
                <a:latin typeface="Arial" panose="020B0604020202020204" pitchFamily="34" charset="0"/>
                <a:ea typeface="+mn-ea"/>
                <a:cs typeface="Arial" panose="020B0604020202020204" pitchFamily="34" charset="0"/>
              </a:rPr>
              <a:t>CARS</a:t>
            </a:r>
            <a:endParaRPr lang="en-US" sz="1600" i="0" dirty="0">
              <a:solidFill>
                <a:srgbClr val="A5A5A5">
                  <a:lumMod val="60000"/>
                  <a:lumOff val="40000"/>
                </a:srgbClr>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49220588"/>
      </p:ext>
    </p:extLst>
  </p:cSld>
  <p:clrMap bg1="lt1" tx1="dk1" bg2="lt2" tx2="dk2" accent1="accent1" accent2="accent2" accent3="accent3" accent4="accent4" accent5="accent5" accent6="accent6" hlink="hlink" folHlink="folHlink"/>
  <p:sldLayoutIdLst>
    <p:sldLayoutId id="2147483669" r:id="rId1"/>
    <p:sldLayoutId id="214748367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492736"/>
            <a:ext cx="9144000" cy="3594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b="0" i="0">
              <a:solidFill>
                <a:prstClr val="white"/>
              </a:solidFill>
            </a:endParaRPr>
          </a:p>
        </p:txBody>
      </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t="38942" b="26457"/>
          <a:stretch/>
        </p:blipFill>
        <p:spPr>
          <a:xfrm>
            <a:off x="0" y="6494305"/>
            <a:ext cx="2298095" cy="357833"/>
          </a:xfrm>
          <a:prstGeom prst="rect">
            <a:avLst/>
          </a:prstGeom>
        </p:spPr>
      </p:pic>
      <p:sp>
        <p:nvSpPr>
          <p:cNvPr id="10" name="TextBox 9"/>
          <p:cNvSpPr txBox="1"/>
          <p:nvPr userDrawn="1"/>
        </p:nvSpPr>
        <p:spPr>
          <a:xfrm>
            <a:off x="133587" y="6544160"/>
            <a:ext cx="1598515" cy="338554"/>
          </a:xfrm>
          <a:prstGeom prst="rect">
            <a:avLst/>
          </a:prstGeom>
          <a:noFill/>
        </p:spPr>
        <p:txBody>
          <a:bodyPr wrap="none" rtlCol="0">
            <a:spAutoFit/>
          </a:bodyPr>
          <a:lstStyle/>
          <a:p>
            <a:pPr eaLnBrk="1" hangingPunct="1"/>
            <a:r>
              <a:rPr lang="en-US" sz="1600" i="0" dirty="0" err="1" smtClean="0">
                <a:solidFill>
                  <a:prstClr val="white"/>
                </a:solidFill>
                <a:latin typeface="Arial" panose="020B0604020202020204" pitchFamily="34" charset="0"/>
                <a:ea typeface="+mn-ea"/>
                <a:cs typeface="Arial" panose="020B0604020202020204" pitchFamily="34" charset="0"/>
              </a:rPr>
              <a:t>GeoSoilEnviro</a:t>
            </a:r>
            <a:endParaRPr lang="en-US" sz="1600" i="0" dirty="0">
              <a:solidFill>
                <a:prstClr val="white"/>
              </a:solidFill>
              <a:latin typeface="Arial" panose="020B0604020202020204" pitchFamily="34" charset="0"/>
              <a:ea typeface="+mn-ea"/>
              <a:cs typeface="Arial" panose="020B0604020202020204" pitchFamily="34" charset="0"/>
            </a:endParaRPr>
          </a:p>
        </p:txBody>
      </p:sp>
      <p:sp>
        <p:nvSpPr>
          <p:cNvPr id="11" name="TextBox 10"/>
          <p:cNvSpPr txBox="1"/>
          <p:nvPr userDrawn="1"/>
        </p:nvSpPr>
        <p:spPr>
          <a:xfrm>
            <a:off x="1551737" y="6544160"/>
            <a:ext cx="763351" cy="338554"/>
          </a:xfrm>
          <a:prstGeom prst="rect">
            <a:avLst/>
          </a:prstGeom>
          <a:noFill/>
        </p:spPr>
        <p:txBody>
          <a:bodyPr wrap="none" rtlCol="0">
            <a:spAutoFit/>
          </a:bodyPr>
          <a:lstStyle/>
          <a:p>
            <a:pPr eaLnBrk="1" hangingPunct="1"/>
            <a:r>
              <a:rPr lang="en-US" sz="1600" i="0" dirty="0" smtClean="0">
                <a:solidFill>
                  <a:srgbClr val="A5A5A5">
                    <a:lumMod val="60000"/>
                    <a:lumOff val="40000"/>
                  </a:srgbClr>
                </a:solidFill>
                <a:latin typeface="Arial" panose="020B0604020202020204" pitchFamily="34" charset="0"/>
                <a:ea typeface="+mn-ea"/>
                <a:cs typeface="Arial" panose="020B0604020202020204" pitchFamily="34" charset="0"/>
              </a:rPr>
              <a:t>CARS</a:t>
            </a:r>
            <a:endParaRPr lang="en-US" sz="1600" i="0" dirty="0">
              <a:solidFill>
                <a:srgbClr val="A5A5A5">
                  <a:lumMod val="60000"/>
                  <a:lumOff val="40000"/>
                </a:srgbClr>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43037390"/>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492736"/>
            <a:ext cx="9144000" cy="3594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b="0" i="0">
              <a:solidFill>
                <a:prstClr val="white"/>
              </a:solidFill>
            </a:endParaRPr>
          </a:p>
        </p:txBody>
      </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t="38942" b="26457"/>
          <a:stretch/>
        </p:blipFill>
        <p:spPr>
          <a:xfrm>
            <a:off x="0" y="6494305"/>
            <a:ext cx="2298095" cy="357833"/>
          </a:xfrm>
          <a:prstGeom prst="rect">
            <a:avLst/>
          </a:prstGeom>
        </p:spPr>
      </p:pic>
      <p:sp>
        <p:nvSpPr>
          <p:cNvPr id="10" name="TextBox 9"/>
          <p:cNvSpPr txBox="1"/>
          <p:nvPr userDrawn="1"/>
        </p:nvSpPr>
        <p:spPr>
          <a:xfrm>
            <a:off x="133587" y="6544160"/>
            <a:ext cx="1598515" cy="338554"/>
          </a:xfrm>
          <a:prstGeom prst="rect">
            <a:avLst/>
          </a:prstGeom>
          <a:noFill/>
        </p:spPr>
        <p:txBody>
          <a:bodyPr wrap="none" rtlCol="0">
            <a:spAutoFit/>
          </a:bodyPr>
          <a:lstStyle/>
          <a:p>
            <a:pPr eaLnBrk="1" hangingPunct="1"/>
            <a:r>
              <a:rPr lang="en-US" sz="1600" i="0" dirty="0" err="1" smtClean="0">
                <a:solidFill>
                  <a:prstClr val="white"/>
                </a:solidFill>
                <a:latin typeface="Arial" panose="020B0604020202020204" pitchFamily="34" charset="0"/>
                <a:ea typeface="+mn-ea"/>
                <a:cs typeface="Arial" panose="020B0604020202020204" pitchFamily="34" charset="0"/>
              </a:rPr>
              <a:t>GeoSoilEnviro</a:t>
            </a:r>
            <a:endParaRPr lang="en-US" sz="1600" i="0" dirty="0">
              <a:solidFill>
                <a:prstClr val="white"/>
              </a:solidFill>
              <a:latin typeface="Arial" panose="020B0604020202020204" pitchFamily="34" charset="0"/>
              <a:ea typeface="+mn-ea"/>
              <a:cs typeface="Arial" panose="020B0604020202020204" pitchFamily="34" charset="0"/>
            </a:endParaRPr>
          </a:p>
        </p:txBody>
      </p:sp>
      <p:sp>
        <p:nvSpPr>
          <p:cNvPr id="11" name="TextBox 10"/>
          <p:cNvSpPr txBox="1"/>
          <p:nvPr userDrawn="1"/>
        </p:nvSpPr>
        <p:spPr>
          <a:xfrm>
            <a:off x="1551737" y="6544160"/>
            <a:ext cx="763351" cy="338554"/>
          </a:xfrm>
          <a:prstGeom prst="rect">
            <a:avLst/>
          </a:prstGeom>
          <a:noFill/>
        </p:spPr>
        <p:txBody>
          <a:bodyPr wrap="none" rtlCol="0">
            <a:spAutoFit/>
          </a:bodyPr>
          <a:lstStyle/>
          <a:p>
            <a:pPr eaLnBrk="1" hangingPunct="1"/>
            <a:r>
              <a:rPr lang="en-US" sz="1600" i="0" dirty="0" smtClean="0">
                <a:solidFill>
                  <a:srgbClr val="A5A5A5">
                    <a:lumMod val="60000"/>
                    <a:lumOff val="40000"/>
                  </a:srgbClr>
                </a:solidFill>
                <a:latin typeface="Arial" panose="020B0604020202020204" pitchFamily="34" charset="0"/>
                <a:ea typeface="+mn-ea"/>
                <a:cs typeface="Arial" panose="020B0604020202020204" pitchFamily="34" charset="0"/>
              </a:rPr>
              <a:t>CARS</a:t>
            </a:r>
            <a:endParaRPr lang="en-US" sz="1600" i="0" dirty="0">
              <a:solidFill>
                <a:srgbClr val="A5A5A5">
                  <a:lumMod val="60000"/>
                  <a:lumOff val="40000"/>
                </a:srgbClr>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14534411"/>
      </p:ext>
    </p:extLst>
  </p:cSld>
  <p:clrMap bg1="lt1" tx1="dk1" bg2="lt2" tx2="dk2" accent1="accent1" accent2="accent2" accent3="accent3" accent4="accent4" accent5="accent5" accent6="accent6" hlink="hlink" folHlink="folHlink"/>
  <p:sldLayoutIdLst>
    <p:sldLayoutId id="2147483677" r:id="rId1"/>
    <p:sldLayoutId id="214748367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492736"/>
            <a:ext cx="9144000" cy="3594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b="0" i="0">
              <a:solidFill>
                <a:prstClr val="white"/>
              </a:solidFill>
            </a:endParaRPr>
          </a:p>
        </p:txBody>
      </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t="38942" b="26457"/>
          <a:stretch/>
        </p:blipFill>
        <p:spPr>
          <a:xfrm>
            <a:off x="0" y="6494305"/>
            <a:ext cx="2298095" cy="357833"/>
          </a:xfrm>
          <a:prstGeom prst="rect">
            <a:avLst/>
          </a:prstGeom>
        </p:spPr>
      </p:pic>
      <p:sp>
        <p:nvSpPr>
          <p:cNvPr id="10" name="TextBox 9"/>
          <p:cNvSpPr txBox="1"/>
          <p:nvPr userDrawn="1"/>
        </p:nvSpPr>
        <p:spPr>
          <a:xfrm>
            <a:off x="133587" y="6544160"/>
            <a:ext cx="1598515" cy="338554"/>
          </a:xfrm>
          <a:prstGeom prst="rect">
            <a:avLst/>
          </a:prstGeom>
          <a:noFill/>
        </p:spPr>
        <p:txBody>
          <a:bodyPr wrap="none" rtlCol="0">
            <a:spAutoFit/>
          </a:bodyPr>
          <a:lstStyle/>
          <a:p>
            <a:pPr eaLnBrk="1" hangingPunct="1"/>
            <a:r>
              <a:rPr lang="en-US" sz="1600" i="0" dirty="0" err="1" smtClean="0">
                <a:solidFill>
                  <a:prstClr val="white"/>
                </a:solidFill>
                <a:latin typeface="Arial" panose="020B0604020202020204" pitchFamily="34" charset="0"/>
                <a:ea typeface="+mn-ea"/>
                <a:cs typeface="Arial" panose="020B0604020202020204" pitchFamily="34" charset="0"/>
              </a:rPr>
              <a:t>GeoSoilEnviro</a:t>
            </a:r>
            <a:endParaRPr lang="en-US" sz="1600" i="0" dirty="0">
              <a:solidFill>
                <a:prstClr val="white"/>
              </a:solidFill>
              <a:latin typeface="Arial" panose="020B0604020202020204" pitchFamily="34" charset="0"/>
              <a:ea typeface="+mn-ea"/>
              <a:cs typeface="Arial" panose="020B0604020202020204" pitchFamily="34" charset="0"/>
            </a:endParaRPr>
          </a:p>
        </p:txBody>
      </p:sp>
      <p:sp>
        <p:nvSpPr>
          <p:cNvPr id="11" name="TextBox 10"/>
          <p:cNvSpPr txBox="1"/>
          <p:nvPr userDrawn="1"/>
        </p:nvSpPr>
        <p:spPr>
          <a:xfrm>
            <a:off x="1551737" y="6544160"/>
            <a:ext cx="763351" cy="338554"/>
          </a:xfrm>
          <a:prstGeom prst="rect">
            <a:avLst/>
          </a:prstGeom>
          <a:noFill/>
        </p:spPr>
        <p:txBody>
          <a:bodyPr wrap="none" rtlCol="0">
            <a:spAutoFit/>
          </a:bodyPr>
          <a:lstStyle/>
          <a:p>
            <a:pPr eaLnBrk="1" hangingPunct="1"/>
            <a:r>
              <a:rPr lang="en-US" sz="1600" i="0" dirty="0" smtClean="0">
                <a:solidFill>
                  <a:srgbClr val="A5A5A5">
                    <a:lumMod val="60000"/>
                    <a:lumOff val="40000"/>
                  </a:srgbClr>
                </a:solidFill>
                <a:latin typeface="Arial" panose="020B0604020202020204" pitchFamily="34" charset="0"/>
                <a:ea typeface="+mn-ea"/>
                <a:cs typeface="Arial" panose="020B0604020202020204" pitchFamily="34" charset="0"/>
              </a:rPr>
              <a:t>CARS</a:t>
            </a:r>
            <a:endParaRPr lang="en-US" sz="1600" i="0" dirty="0">
              <a:solidFill>
                <a:srgbClr val="A5A5A5">
                  <a:lumMod val="60000"/>
                  <a:lumOff val="40000"/>
                </a:srgbClr>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7337739"/>
      </p:ext>
    </p:extLst>
  </p:cSld>
  <p:clrMap bg1="lt1" tx1="dk1" bg2="lt2" tx2="dk2" accent1="accent1" accent2="accent2" accent3="accent3" accent4="accent4" accent5="accent5" accent6="accent6" hlink="hlink" folHlink="folHlink"/>
  <p:sldLayoutIdLst>
    <p:sldLayoutId id="2147483680" r:id="rId1"/>
    <p:sldLayoutId id="214748368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61912613-51C0-434F-8494-13A0F769FF99}" type="datetimeFigureOut">
              <a:rPr lang="en-US" b="0" i="0" smtClean="0">
                <a:solidFill>
                  <a:prstClr val="black">
                    <a:tint val="75000"/>
                  </a:prstClr>
                </a:solidFill>
                <a:latin typeface="Calibri" panose="020F0502020204030204"/>
                <a:ea typeface="+mn-ea"/>
              </a:rPr>
              <a:pPr eaLnBrk="1" fontAlgn="auto" hangingPunct="1">
                <a:spcBef>
                  <a:spcPts val="0"/>
                </a:spcBef>
                <a:spcAft>
                  <a:spcPts val="0"/>
                </a:spcAft>
              </a:pPr>
              <a:t>7/8/2017</a:t>
            </a:fld>
            <a:endParaRPr lang="en-US" b="0" i="0">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b="0" i="0">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598D65E9-2B96-004F-A1D9-972293D8F182}" type="slidenum">
              <a:rPr lang="en-US" b="0" i="0" smtClean="0">
                <a:solidFill>
                  <a:prstClr val="black">
                    <a:tint val="75000"/>
                  </a:prstClr>
                </a:solidFill>
                <a:latin typeface="Calibri" panose="020F0502020204030204"/>
                <a:ea typeface="+mn-ea"/>
              </a:rPr>
              <a:pPr eaLnBrk="1" fontAlgn="auto" hangingPunct="1">
                <a:spcBef>
                  <a:spcPts val="0"/>
                </a:spcBef>
                <a:spcAft>
                  <a:spcPts val="0"/>
                </a:spcAft>
              </a:pPr>
              <a:t>‹#›</a:t>
            </a:fld>
            <a:endParaRPr lang="en-US" b="0" i="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43178704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8.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microsoft.com/office/2007/relationships/hdphoto" Target="../media/hdphoto1.wdp"/><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0.tiff"/></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8.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tiff"/><Relationship Id="rId1" Type="http://schemas.openxmlformats.org/officeDocument/2006/relationships/slideLayout" Target="../slideLayouts/slideLayout38.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8.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30.tiff"/><Relationship Id="rId7"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38.xml"/><Relationship Id="rId6" Type="http://schemas.microsoft.com/office/2007/relationships/hdphoto" Target="../media/hdphoto2.wdp"/><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Microsoft_Word_97_-_2003_Document1.doc"/></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5.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4754" name="Picture 2" descr="partial_earth_blk2"/>
          <p:cNvPicPr>
            <a:picLocks noChangeAspect="1" noChangeArrowheads="1"/>
          </p:cNvPicPr>
          <p:nvPr/>
        </p:nvPicPr>
        <p:blipFill>
          <a:blip r:embed="rId3"/>
          <a:srcRect l="8888" t="8893" r="11111" b="18340"/>
          <a:stretch>
            <a:fillRect/>
          </a:stretch>
        </p:blipFill>
        <p:spPr bwMode="auto">
          <a:xfrm>
            <a:off x="0" y="3028950"/>
            <a:ext cx="9144000" cy="2971800"/>
          </a:xfrm>
          <a:prstGeom prst="rect">
            <a:avLst/>
          </a:prstGeom>
          <a:noFill/>
        </p:spPr>
      </p:pic>
      <p:sp>
        <p:nvSpPr>
          <p:cNvPr id="74755" name="Rectangle 3"/>
          <p:cNvSpPr>
            <a:spLocks noGrp="1" noChangeArrowheads="1"/>
          </p:cNvSpPr>
          <p:nvPr>
            <p:ph type="ctrTitle"/>
          </p:nvPr>
        </p:nvSpPr>
        <p:spPr>
          <a:xfrm>
            <a:off x="685800" y="304800"/>
            <a:ext cx="7772400" cy="2003425"/>
          </a:xfrm>
          <a:noFill/>
          <a:ln/>
        </p:spPr>
        <p:txBody>
          <a:bodyPr/>
          <a:lstStyle/>
          <a:p>
            <a:r>
              <a:rPr lang="en-US" sz="3600" dirty="0" smtClean="0">
                <a:solidFill>
                  <a:srgbClr val="FFFF00"/>
                </a:solidFill>
              </a:rPr>
              <a:t>GSECARS Update</a:t>
            </a:r>
          </a:p>
        </p:txBody>
      </p:sp>
      <p:sp>
        <p:nvSpPr>
          <p:cNvPr id="74756" name="Rectangle 4"/>
          <p:cNvSpPr>
            <a:spLocks noGrp="1" noChangeArrowheads="1"/>
          </p:cNvSpPr>
          <p:nvPr>
            <p:ph type="subTitle" idx="1"/>
          </p:nvPr>
        </p:nvSpPr>
        <p:spPr>
          <a:xfrm>
            <a:off x="1447800" y="2209800"/>
            <a:ext cx="6400800" cy="1752600"/>
          </a:xfrm>
          <a:noFill/>
          <a:ln/>
        </p:spPr>
        <p:txBody>
          <a:bodyPr/>
          <a:lstStyle/>
          <a:p>
            <a:r>
              <a:rPr lang="en-US" dirty="0" smtClean="0">
                <a:solidFill>
                  <a:srgbClr val="FFFF00"/>
                </a:solidFill>
              </a:rPr>
              <a:t>COMPRES Annual Meeting</a:t>
            </a:r>
          </a:p>
          <a:p>
            <a:r>
              <a:rPr lang="en-US" dirty="0" smtClean="0">
                <a:solidFill>
                  <a:srgbClr val="FFFF00"/>
                </a:solidFill>
              </a:rPr>
              <a:t>July 10, 2017</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44039"/>
            <a:ext cx="8229600" cy="563563"/>
          </a:xfrm>
          <a:noFill/>
        </p:spPr>
        <p:txBody>
          <a:bodyPr/>
          <a:lstStyle/>
          <a:p>
            <a:pPr algn="ctr" eaLnBrk="1" hangingPunct="1"/>
            <a:r>
              <a:rPr lang="en-US" altLang="en-US" sz="2400" b="1" dirty="0" smtClean="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APS Beamline Enhancement Funding for APS-Upgrade</a:t>
            </a:r>
            <a:endParaRPr lang="en-US" altLang="en-US" sz="2400" b="1" dirty="0" smtClean="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171" name="Rectangle 3"/>
          <p:cNvSpPr>
            <a:spLocks noGrp="1" noChangeArrowheads="1"/>
          </p:cNvSpPr>
          <p:nvPr>
            <p:ph type="body" idx="1"/>
          </p:nvPr>
        </p:nvSpPr>
        <p:spPr>
          <a:xfrm>
            <a:off x="226336" y="701164"/>
            <a:ext cx="8357103" cy="4800600"/>
          </a:xfrm>
          <a:noFill/>
        </p:spPr>
        <p:txBody>
          <a:bodyPr/>
          <a:lstStyle/>
          <a:p>
            <a:pPr marL="227013" indent="-227013" eaLnBrk="1" hangingPunct="1"/>
            <a:r>
              <a:rPr lang="en-US" altLang="en-US" sz="1800" dirty="0" smtClean="0">
                <a:latin typeface="Arial" panose="020B0604020202020204" pitchFamily="34" charset="0"/>
                <a:cs typeface="Arial" panose="020B0604020202020204" pitchFamily="34" charset="0"/>
              </a:rPr>
              <a:t>GSECARS submitted 4 proposals to APS for funding to upgrade our 4 beamlines as part of the APS Upgrade Project.  </a:t>
            </a:r>
          </a:p>
          <a:p>
            <a:pPr marL="227013" indent="-227013" eaLnBrk="1" hangingPunct="1"/>
            <a:r>
              <a:rPr lang="en-US" altLang="en-US" sz="1800" dirty="0" smtClean="0">
                <a:latin typeface="Arial" panose="020B0604020202020204" pitchFamily="34" charset="0"/>
                <a:cs typeface="Arial" panose="020B0604020202020204" pitchFamily="34" charset="0"/>
              </a:rPr>
              <a:t>The following were rated Highest Priority, meaning they will be funded.</a:t>
            </a:r>
          </a:p>
          <a:p>
            <a:pPr marL="684213" lvl="1" indent="-227013"/>
            <a:r>
              <a:rPr lang="en-US" altLang="en-US" sz="1600" dirty="0" smtClean="0">
                <a:latin typeface="Arial" panose="020B0604020202020204" pitchFamily="34" charset="0"/>
                <a:cs typeface="Arial" panose="020B0604020202020204" pitchFamily="34" charset="0"/>
              </a:rPr>
              <a:t>These are mostly to upgrade mirrors to much smaller slope error, and to improve monochromator stability.   </a:t>
            </a:r>
          </a:p>
          <a:p>
            <a:pPr marL="227013" indent="-227013" eaLnBrk="1" hangingPunct="1"/>
            <a:r>
              <a:rPr lang="en-US" altLang="en-US" sz="1800" dirty="0" smtClean="0">
                <a:latin typeface="Arial" panose="020B0604020202020204" pitchFamily="34" charset="0"/>
                <a:cs typeface="Arial" panose="020B0604020202020204" pitchFamily="34" charset="0"/>
              </a:rPr>
              <a:t>Timescale of funding unknown at present, probably no sooner than 2020?</a:t>
            </a:r>
          </a:p>
          <a:p>
            <a:pPr marL="227013" indent="-227013" eaLnBrk="1" hangingPunct="1"/>
            <a:r>
              <a:rPr lang="en-US" altLang="en-US" sz="1800" dirty="0" smtClean="0">
                <a:latin typeface="Arial" panose="020B0604020202020204" pitchFamily="34" charset="0"/>
                <a:cs typeface="Arial" panose="020B0604020202020204" pitchFamily="34" charset="0"/>
              </a:rPr>
              <a:t>13-ID-E microprobe station: </a:t>
            </a:r>
          </a:p>
          <a:p>
            <a:pPr marL="684213" lvl="1" indent="-227013"/>
            <a:r>
              <a:rPr lang="en-US" altLang="en-US" sz="1600" dirty="0" smtClean="0">
                <a:latin typeface="Arial" panose="020B0604020202020204" pitchFamily="34" charset="0"/>
                <a:cs typeface="Arial" panose="020B0604020202020204" pitchFamily="34" charset="0"/>
              </a:rPr>
              <a:t>Replace dual horizontal focusing mirrors in first-optics enclosure</a:t>
            </a:r>
          </a:p>
          <a:p>
            <a:pPr marL="684213" lvl="1" indent="-227013"/>
            <a:r>
              <a:rPr lang="en-US" altLang="en-US" sz="1600" dirty="0" smtClean="0">
                <a:latin typeface="Arial" panose="020B0604020202020204" pitchFamily="34" charset="0"/>
                <a:cs typeface="Arial" panose="020B0604020202020204" pitchFamily="34" charset="0"/>
              </a:rPr>
              <a:t>Two new sets of K/B mirrors in end station for sub-micron focus on sample</a:t>
            </a:r>
          </a:p>
          <a:p>
            <a:pPr marL="684213" lvl="1" indent="-227013"/>
            <a:r>
              <a:rPr lang="en-US" altLang="en-US" sz="1600" dirty="0" smtClean="0">
                <a:latin typeface="Arial" panose="020B0604020202020204" pitchFamily="34" charset="0"/>
                <a:cs typeface="Arial" panose="020B0604020202020204" pitchFamily="34" charset="0"/>
              </a:rPr>
              <a:t>Upgrade double-crystal monochromator in first-optics enclosure</a:t>
            </a:r>
          </a:p>
          <a:p>
            <a:pPr marL="684213" lvl="1" indent="-227013"/>
            <a:r>
              <a:rPr lang="en-US" altLang="en-US" sz="1600" dirty="0" smtClean="0">
                <a:latin typeface="Arial" panose="020B0604020202020204" pitchFamily="34" charset="0"/>
                <a:cs typeface="Arial" panose="020B0604020202020204" pitchFamily="34" charset="0"/>
              </a:rPr>
              <a:t>End-station instrumentation</a:t>
            </a:r>
          </a:p>
          <a:p>
            <a:pPr marL="227013" indent="-227013" eaLnBrk="1" hangingPunct="1"/>
            <a:r>
              <a:rPr lang="en-US" altLang="en-US" sz="1800" dirty="0" smtClean="0">
                <a:latin typeface="Arial" panose="020B0604020202020204" pitchFamily="34" charset="0"/>
                <a:cs typeface="Arial" panose="020B0604020202020204" pitchFamily="34" charset="0"/>
              </a:rPr>
              <a:t>13-ID-D high-pressure station:</a:t>
            </a:r>
          </a:p>
          <a:p>
            <a:pPr marL="684213" lvl="1" indent="-227013"/>
            <a:r>
              <a:rPr lang="en-US" altLang="en-US" sz="1600" dirty="0" smtClean="0">
                <a:latin typeface="Arial" panose="020B0604020202020204" pitchFamily="34" charset="0"/>
                <a:cs typeface="Arial" panose="020B0604020202020204" pitchFamily="34" charset="0"/>
              </a:rPr>
              <a:t>New 350 mm K/B mirrors for sub-micron focus in diamond-cell experiments</a:t>
            </a:r>
            <a:endParaRPr lang="en-US" altLang="en-US" sz="1400" dirty="0" smtClean="0">
              <a:latin typeface="Arial" panose="020B0604020202020204" pitchFamily="34" charset="0"/>
              <a:cs typeface="Arial" panose="020B0604020202020204" pitchFamily="34" charset="0"/>
            </a:endParaRPr>
          </a:p>
          <a:p>
            <a:pPr marL="227013" indent="-227013"/>
            <a:r>
              <a:rPr lang="en-US" altLang="en-US" sz="1800" dirty="0" smtClean="0">
                <a:latin typeface="Arial" panose="020B0604020202020204" pitchFamily="34" charset="0"/>
                <a:cs typeface="Arial" panose="020B0604020202020204" pitchFamily="34" charset="0"/>
              </a:rPr>
              <a:t>5 </a:t>
            </a:r>
            <a:r>
              <a:rPr lang="en-US" altLang="en-US" sz="1800" dirty="0">
                <a:latin typeface="Arial" panose="020B0604020202020204" pitchFamily="34" charset="0"/>
                <a:cs typeface="Arial" panose="020B0604020202020204" pitchFamily="34" charset="0"/>
              </a:rPr>
              <a:t>other items </a:t>
            </a:r>
            <a:r>
              <a:rPr lang="en-US" altLang="en-US" sz="1800" dirty="0" smtClean="0">
                <a:latin typeface="Arial" panose="020B0604020202020204" pitchFamily="34" charset="0"/>
                <a:cs typeface="Arial" panose="020B0604020202020204" pitchFamily="34" charset="0"/>
              </a:rPr>
              <a:t>on 13-ID-C/D were </a:t>
            </a:r>
            <a:r>
              <a:rPr lang="en-US" altLang="en-US" sz="1800" dirty="0">
                <a:latin typeface="Arial" panose="020B0604020202020204" pitchFamily="34" charset="0"/>
                <a:cs typeface="Arial" panose="020B0604020202020204" pitchFamily="34" charset="0"/>
              </a:rPr>
              <a:t>rated High Priority meaning they may be funded if </a:t>
            </a:r>
            <a:r>
              <a:rPr lang="en-US" altLang="en-US" sz="1800" dirty="0" smtClean="0">
                <a:latin typeface="Arial" panose="020B0604020202020204" pitchFamily="34" charset="0"/>
                <a:cs typeface="Arial" panose="020B0604020202020204" pitchFamily="34" charset="0"/>
              </a:rPr>
              <a:t>sufficient </a:t>
            </a:r>
            <a:r>
              <a:rPr lang="en-US" altLang="en-US" sz="1800" dirty="0">
                <a:latin typeface="Arial" panose="020B0604020202020204" pitchFamily="34" charset="0"/>
                <a:cs typeface="Arial" panose="020B0604020202020204" pitchFamily="34" charset="0"/>
              </a:rPr>
              <a:t>contingency funds </a:t>
            </a:r>
            <a:r>
              <a:rPr lang="en-US" altLang="en-US" sz="1800" dirty="0" smtClean="0">
                <a:latin typeface="Arial" panose="020B0604020202020204" pitchFamily="34" charset="0"/>
                <a:cs typeface="Arial" panose="020B0604020202020204" pitchFamily="34" charset="0"/>
              </a:rPr>
              <a:t>remain in the project near completion.</a:t>
            </a:r>
          </a:p>
          <a:p>
            <a:pPr marL="227013" indent="-227013"/>
            <a:r>
              <a:rPr lang="en-US" altLang="en-US" sz="1800" dirty="0" smtClean="0">
                <a:latin typeface="Arial" panose="020B0604020202020204" pitchFamily="34" charset="0"/>
                <a:cs typeface="Arial" panose="020B0604020202020204" pitchFamily="34" charset="0"/>
              </a:rPr>
              <a:t>Bending magnet items were all deferred because the APS-U project has not decided what, if anything, to invest in bending magnet beamlines</a:t>
            </a:r>
            <a:endParaRPr lang="en-US" alt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35250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8260"/>
            <a:ext cx="7772400" cy="762000"/>
          </a:xfrm>
        </p:spPr>
        <p:txBody>
          <a:bodyPr/>
          <a:lstStyle/>
          <a:p>
            <a:r>
              <a:rPr lang="en-US" b="1" dirty="0" smtClean="0">
                <a:solidFill>
                  <a:schemeClr val="accent2"/>
                </a:solidFill>
              </a:rPr>
              <a:t>Pilatus3 X 1M </a:t>
            </a:r>
            <a:r>
              <a:rPr lang="en-US" b="1" dirty="0" err="1" smtClean="0">
                <a:solidFill>
                  <a:schemeClr val="accent2"/>
                </a:solidFill>
              </a:rPr>
              <a:t>CdTe</a:t>
            </a:r>
            <a:r>
              <a:rPr lang="en-US" b="1" dirty="0" smtClean="0">
                <a:solidFill>
                  <a:schemeClr val="accent2"/>
                </a:solidFill>
              </a:rPr>
              <a:t> Detector</a:t>
            </a:r>
            <a:endParaRPr lang="en-US" b="1" dirty="0">
              <a:solidFill>
                <a:schemeClr val="accent2"/>
              </a:solidFill>
            </a:endParaRPr>
          </a:p>
        </p:txBody>
      </p:sp>
      <p:sp>
        <p:nvSpPr>
          <p:cNvPr id="3" name="Content Placeholder 2"/>
          <p:cNvSpPr>
            <a:spLocks noGrp="1"/>
          </p:cNvSpPr>
          <p:nvPr>
            <p:ph idx="1"/>
          </p:nvPr>
        </p:nvSpPr>
        <p:spPr>
          <a:xfrm>
            <a:off x="18127" y="815924"/>
            <a:ext cx="8917646" cy="1905000"/>
          </a:xfrm>
        </p:spPr>
        <p:txBody>
          <a:bodyPr/>
          <a:lstStyle/>
          <a:p>
            <a:pPr indent="-182880"/>
            <a:r>
              <a:rPr lang="en-US" dirty="0" smtClean="0"/>
              <a:t>2015 NSF-MRI award jointly to GSECARS and </a:t>
            </a:r>
            <a:r>
              <a:rPr lang="en-US" dirty="0" err="1" smtClean="0"/>
              <a:t>ChemMatCARS</a:t>
            </a:r>
            <a:endParaRPr lang="en-US" dirty="0" smtClean="0"/>
          </a:p>
          <a:p>
            <a:pPr indent="-182880"/>
            <a:r>
              <a:rPr lang="en-US" dirty="0" smtClean="0"/>
              <a:t>Pixel-array detector </a:t>
            </a:r>
            <a:r>
              <a:rPr lang="en-US" dirty="0" smtClean="0"/>
              <a:t>with excellent high-energy </a:t>
            </a:r>
            <a:r>
              <a:rPr lang="en-US" dirty="0" smtClean="0"/>
              <a:t>sensitivity</a:t>
            </a:r>
          </a:p>
          <a:p>
            <a:pPr indent="-182880"/>
            <a:r>
              <a:rPr lang="en-US" dirty="0" smtClean="0"/>
              <a:t>Up to 500 frames/s, </a:t>
            </a:r>
            <a:r>
              <a:rPr lang="en-US" dirty="0" err="1" smtClean="0"/>
              <a:t>gateable</a:t>
            </a:r>
            <a:r>
              <a:rPr lang="en-US" dirty="0" smtClean="0"/>
              <a:t> down to 100 ns.</a:t>
            </a:r>
            <a:endParaRPr lang="en-US" dirty="0"/>
          </a:p>
          <a:p>
            <a:pPr indent="-182880"/>
            <a:r>
              <a:rPr lang="en-US" dirty="0" smtClean="0"/>
              <a:t>$700,000 detector cost plus $15,000 for a support stand</a:t>
            </a:r>
          </a:p>
          <a:p>
            <a:pPr indent="-182880"/>
            <a:r>
              <a:rPr lang="en-US" dirty="0" smtClean="0"/>
              <a:t>Available </a:t>
            </a:r>
            <a:r>
              <a:rPr lang="en-US" dirty="0" smtClean="0"/>
              <a:t>for users </a:t>
            </a:r>
            <a:r>
              <a:rPr lang="en-US" dirty="0" smtClean="0"/>
              <a:t>since </a:t>
            </a:r>
            <a:r>
              <a:rPr lang="en-US" dirty="0" smtClean="0"/>
              <a:t>2016-3 APS run </a:t>
            </a:r>
            <a:r>
              <a:rPr lang="en-US" dirty="0" smtClean="0"/>
              <a:t>cycle (almost 1 year)</a:t>
            </a:r>
          </a:p>
          <a:p>
            <a:pPr indent="-182880"/>
            <a:r>
              <a:rPr lang="en-US" dirty="0" smtClean="0"/>
              <a:t>We have offered either </a:t>
            </a:r>
            <a:r>
              <a:rPr lang="en-US" dirty="0" err="1" smtClean="0"/>
              <a:t>marCCD</a:t>
            </a:r>
            <a:r>
              <a:rPr lang="en-US" dirty="0" smtClean="0"/>
              <a:t> or Pilatus3 to users, but virtually all users have selected the Pilatus3.</a:t>
            </a:r>
          </a:p>
          <a:p>
            <a:pPr indent="-182880"/>
            <a:r>
              <a:rPr lang="en-US" dirty="0"/>
              <a:t>A</a:t>
            </a:r>
            <a:r>
              <a:rPr lang="en-US" dirty="0" smtClean="0"/>
              <a:t>vailable 40% of the time to GSECARS, which is ~2 weeks less than DAC run in 13-ID-D, so some users must still use </a:t>
            </a:r>
            <a:r>
              <a:rPr lang="en-US" dirty="0" err="1" smtClean="0"/>
              <a:t>marCCD</a:t>
            </a:r>
            <a:r>
              <a:rPr lang="en-US" dirty="0" smtClean="0"/>
              <a:t>.</a:t>
            </a:r>
          </a:p>
          <a:p>
            <a:pPr indent="-182880"/>
            <a:r>
              <a:rPr lang="en-US" dirty="0" smtClean="0"/>
              <a:t>Pilatus3 300K will be used for P-E cell experiments.</a:t>
            </a:r>
          </a:p>
          <a:p>
            <a:pPr lvl="1" indent="-182880"/>
            <a:r>
              <a:rPr lang="en-US" dirty="0" smtClean="0"/>
              <a:t>Will reduce time users cannot use Pilatus3 1M</a:t>
            </a:r>
          </a:p>
          <a:p>
            <a:pPr indent="-182880"/>
            <a:r>
              <a:rPr lang="en-US" dirty="0" smtClean="0"/>
              <a:t>Detector has enabled new science (next slides)</a:t>
            </a:r>
          </a:p>
        </p:txBody>
      </p:sp>
      <p:pic>
        <p:nvPicPr>
          <p:cNvPr id="98306" name="Picture 2" descr="C:\Users\rivers\Downloads\P3_2014-X-1M-Tief_CdTe_Detektor1.jpg"/>
          <p:cNvPicPr>
            <a:picLocks noChangeAspect="1" noChangeArrowheads="1"/>
          </p:cNvPicPr>
          <p:nvPr/>
        </p:nvPicPr>
        <p:blipFill rotWithShape="1">
          <a:blip r:embed="rId2">
            <a:extLst>
              <a:ext uri="{28A0092B-C50C-407E-A947-70E740481C1C}">
                <a14:useLocalDpi xmlns:a14="http://schemas.microsoft.com/office/drawing/2010/main" val="0"/>
              </a:ext>
            </a:extLst>
          </a:blip>
          <a:srcRect l="12805" t="17162" r="11502" b="17624"/>
          <a:stretch/>
        </p:blipFill>
        <p:spPr bwMode="auto">
          <a:xfrm>
            <a:off x="3913254" y="5477791"/>
            <a:ext cx="2043911" cy="1337340"/>
          </a:xfrm>
          <a:prstGeom prst="rect">
            <a:avLst/>
          </a:prstGeom>
          <a:noFill/>
          <a:extLst>
            <a:ext uri="{909E8E84-426E-40DD-AFC4-6F175D3DCCD1}">
              <a14:hiddenFill xmlns:a14="http://schemas.microsoft.com/office/drawing/2010/main">
                <a:solidFill>
                  <a:srgbClr val="FFFFFF"/>
                </a:solidFill>
              </a14:hiddenFill>
            </a:ext>
          </a:extLst>
        </p:spPr>
      </p:pic>
      <p:pic>
        <p:nvPicPr>
          <p:cNvPr id="983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345474" y="4154983"/>
            <a:ext cx="2905154" cy="2178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95575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stretch>
            <a:fillRect/>
          </a:stretch>
        </p:blipFill>
        <p:spPr>
          <a:xfrm>
            <a:off x="35962" y="4070866"/>
            <a:ext cx="1813648" cy="1206900"/>
          </a:xfrm>
          <a:prstGeom prst="rect">
            <a:avLst/>
          </a:prstGeom>
        </p:spPr>
      </p:pic>
      <p:pic>
        <p:nvPicPr>
          <p:cNvPr id="37" name="Picture 36" descr="Screen Shot 2014-06-11 at 14.30.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7047" y="5031626"/>
            <a:ext cx="1964440" cy="1290253"/>
          </a:xfrm>
          <a:prstGeom prst="rect">
            <a:avLst/>
          </a:prstGeom>
        </p:spPr>
      </p:pic>
      <p:sp>
        <p:nvSpPr>
          <p:cNvPr id="2" name="TextBox 1"/>
          <p:cNvSpPr txBox="1"/>
          <p:nvPr/>
        </p:nvSpPr>
        <p:spPr>
          <a:xfrm>
            <a:off x="1788133" y="-49730"/>
            <a:ext cx="5567734"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pPr>
            <a:r>
              <a:rPr lang="en-US" sz="3200" i="0" dirty="0" smtClean="0">
                <a:ln w="11430"/>
                <a:effectLst>
                  <a:outerShdw blurRad="50800" dist="39000" dir="5460000" algn="tl">
                    <a:srgbClr val="000000">
                      <a:alpha val="38000"/>
                    </a:srgbClr>
                  </a:outerShdw>
                </a:effectLst>
                <a:latin typeface="Comic Sans MS" pitchFamily="66" charset="0"/>
                <a:ea typeface="+mn-ea"/>
              </a:rPr>
              <a:t>Burst laser heating &amp; XRD</a:t>
            </a:r>
            <a:endParaRPr lang="en-US" sz="3200" i="0" dirty="0">
              <a:ln w="11430"/>
              <a:effectLst>
                <a:outerShdw blurRad="50800" dist="39000" dir="5460000" algn="tl">
                  <a:srgbClr val="000000">
                    <a:alpha val="38000"/>
                  </a:srgbClr>
                </a:outerShdw>
              </a:effectLst>
              <a:latin typeface="Comic Sans MS" pitchFamily="66" charset="0"/>
              <a:ea typeface="+mn-ea"/>
            </a:endParaRPr>
          </a:p>
        </p:txBody>
      </p:sp>
      <p:sp>
        <p:nvSpPr>
          <p:cNvPr id="3" name="TextBox 2"/>
          <p:cNvSpPr txBox="1"/>
          <p:nvPr/>
        </p:nvSpPr>
        <p:spPr>
          <a:xfrm>
            <a:off x="2507807" y="585557"/>
            <a:ext cx="4208679" cy="923330"/>
          </a:xfrm>
          <a:prstGeom prst="rect">
            <a:avLst/>
          </a:prstGeom>
          <a:noFill/>
        </p:spPr>
        <p:txBody>
          <a:bodyPr wrap="square" rtlCol="0">
            <a:spAutoFit/>
          </a:bodyPr>
          <a:lstStyle/>
          <a:p>
            <a:pPr algn="ctr" eaLnBrk="1" fontAlgn="auto" hangingPunct="1">
              <a:spcBef>
                <a:spcPts val="0"/>
              </a:spcBef>
              <a:spcAft>
                <a:spcPts val="0"/>
              </a:spcAft>
            </a:pPr>
            <a:r>
              <a:rPr lang="en-US" sz="1800" i="0" dirty="0" smtClean="0">
                <a:solidFill>
                  <a:srgbClr val="C00000"/>
                </a:solidFill>
                <a:latin typeface="Calibri" panose="020F0502020204030204"/>
                <a:ea typeface="+mn-ea"/>
              </a:rPr>
              <a:t>Precise alignment of sample image</a:t>
            </a:r>
          </a:p>
          <a:p>
            <a:pPr algn="ctr" eaLnBrk="1" fontAlgn="auto" hangingPunct="1">
              <a:spcBef>
                <a:spcPts val="0"/>
              </a:spcBef>
              <a:spcAft>
                <a:spcPts val="0"/>
              </a:spcAft>
            </a:pPr>
            <a:r>
              <a:rPr lang="en-US" sz="1800" i="0" dirty="0" smtClean="0">
                <a:solidFill>
                  <a:srgbClr val="C00000"/>
                </a:solidFill>
                <a:latin typeface="Calibri" panose="020F0502020204030204"/>
                <a:ea typeface="+mn-ea"/>
              </a:rPr>
              <a:t> with five optical axes:  </a:t>
            </a:r>
          </a:p>
          <a:p>
            <a:pPr algn="ctr" eaLnBrk="1" fontAlgn="auto" hangingPunct="1">
              <a:spcBef>
                <a:spcPts val="0"/>
              </a:spcBef>
              <a:spcAft>
                <a:spcPts val="0"/>
              </a:spcAft>
            </a:pPr>
            <a:r>
              <a:rPr lang="en-US" sz="1800" i="0" dirty="0" smtClean="0">
                <a:solidFill>
                  <a:srgbClr val="C00000"/>
                </a:solidFill>
                <a:latin typeface="Calibri" panose="020F0502020204030204"/>
                <a:ea typeface="+mn-ea"/>
              </a:rPr>
              <a:t>x-ray(1), lasers(2)</a:t>
            </a:r>
            <a:r>
              <a:rPr lang="en-US" sz="1800" i="0" dirty="0">
                <a:solidFill>
                  <a:srgbClr val="C00000"/>
                </a:solidFill>
                <a:latin typeface="Calibri" panose="020F0502020204030204"/>
                <a:ea typeface="+mn-ea"/>
              </a:rPr>
              <a:t> </a:t>
            </a:r>
            <a:r>
              <a:rPr lang="en-US" sz="1800" i="0" dirty="0" smtClean="0">
                <a:solidFill>
                  <a:srgbClr val="C00000"/>
                </a:solidFill>
                <a:latin typeface="Calibri" panose="020F0502020204030204"/>
                <a:ea typeface="+mn-ea"/>
              </a:rPr>
              <a:t>and spectroscopy(2) </a:t>
            </a:r>
            <a:endParaRPr lang="en-US" sz="1800" i="0" dirty="0">
              <a:solidFill>
                <a:srgbClr val="C00000"/>
              </a:solidFill>
              <a:latin typeface="Calibri" panose="020F0502020204030204"/>
              <a:ea typeface="+mn-ea"/>
            </a:endParaRPr>
          </a:p>
        </p:txBody>
      </p:sp>
      <p:cxnSp>
        <p:nvCxnSpPr>
          <p:cNvPr id="5" name="Elbow Connector 4"/>
          <p:cNvCxnSpPr/>
          <p:nvPr/>
        </p:nvCxnSpPr>
        <p:spPr>
          <a:xfrm flipV="1">
            <a:off x="1867040" y="1992868"/>
            <a:ext cx="1905000" cy="838200"/>
          </a:xfrm>
          <a:prstGeom prst="bentConnector3">
            <a:avLst>
              <a:gd name="adj1" fmla="val 25172"/>
            </a:avLst>
          </a:prstGeom>
          <a:ln w="28575"/>
        </p:spPr>
        <p:style>
          <a:lnRef idx="1">
            <a:schemeClr val="dk1"/>
          </a:lnRef>
          <a:fillRef idx="0">
            <a:schemeClr val="dk1"/>
          </a:fillRef>
          <a:effectRef idx="0">
            <a:schemeClr val="dk1"/>
          </a:effectRef>
          <a:fontRef idx="minor">
            <a:schemeClr val="tx1"/>
          </a:fontRef>
        </p:style>
      </p:cxnSp>
      <p:cxnSp>
        <p:nvCxnSpPr>
          <p:cNvPr id="8" name="Elbow Connector 7"/>
          <p:cNvCxnSpPr/>
          <p:nvPr/>
        </p:nvCxnSpPr>
        <p:spPr>
          <a:xfrm rot="10800000">
            <a:off x="3772040" y="1992868"/>
            <a:ext cx="3352800" cy="838200"/>
          </a:xfrm>
          <a:prstGeom prst="bentConnector3">
            <a:avLst>
              <a:gd name="adj1" fmla="val 14891"/>
            </a:avLst>
          </a:prstGeom>
          <a:ln w="28575">
            <a:headEnd type="triangle"/>
            <a:tailEnd type="none"/>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3543440" y="1611868"/>
            <a:ext cx="2175596" cy="369332"/>
          </a:xfrm>
          <a:prstGeom prst="rect">
            <a:avLst/>
          </a:prstGeom>
          <a:noFill/>
        </p:spPr>
        <p:txBody>
          <a:bodyPr wrap="none" rtlCol="0">
            <a:spAutoFit/>
          </a:bodyPr>
          <a:lstStyle/>
          <a:p>
            <a:pPr eaLnBrk="1" fontAlgn="auto" hangingPunct="1">
              <a:spcBef>
                <a:spcPts val="0"/>
              </a:spcBef>
              <a:spcAft>
                <a:spcPts val="0"/>
              </a:spcAft>
            </a:pPr>
            <a:r>
              <a:rPr lang="en-US" sz="1800" i="0" dirty="0" smtClean="0">
                <a:solidFill>
                  <a:prstClr val="black"/>
                </a:solidFill>
                <a:latin typeface="Calibri" panose="020F0502020204030204"/>
                <a:ea typeface="+mn-ea"/>
              </a:rPr>
              <a:t>Laser ON (0.2s – 10s)</a:t>
            </a:r>
            <a:endParaRPr lang="en-US" sz="1800" i="0" dirty="0">
              <a:solidFill>
                <a:prstClr val="black"/>
              </a:solidFill>
              <a:latin typeface="Calibri" panose="020F0502020204030204"/>
              <a:ea typeface="+mn-ea"/>
            </a:endParaRPr>
          </a:p>
        </p:txBody>
      </p:sp>
      <p:cxnSp>
        <p:nvCxnSpPr>
          <p:cNvPr id="17" name="Elbow Connector 16"/>
          <p:cNvCxnSpPr/>
          <p:nvPr/>
        </p:nvCxnSpPr>
        <p:spPr>
          <a:xfrm flipV="1">
            <a:off x="1943240" y="3059668"/>
            <a:ext cx="1828800" cy="838200"/>
          </a:xfrm>
          <a:prstGeom prst="bentConnector3">
            <a:avLst>
              <a:gd name="adj1" fmla="val 28161"/>
            </a:avLst>
          </a:prstGeom>
          <a:ln w="28575"/>
        </p:spPr>
        <p:style>
          <a:lnRef idx="1">
            <a:schemeClr val="dk1"/>
          </a:lnRef>
          <a:fillRef idx="0">
            <a:schemeClr val="dk1"/>
          </a:fillRef>
          <a:effectRef idx="0">
            <a:schemeClr val="dk1"/>
          </a:effectRef>
          <a:fontRef idx="minor">
            <a:schemeClr val="tx1"/>
          </a:fontRef>
        </p:style>
      </p:cxnSp>
      <p:cxnSp>
        <p:nvCxnSpPr>
          <p:cNvPr id="18" name="Elbow Connector 17"/>
          <p:cNvCxnSpPr/>
          <p:nvPr/>
        </p:nvCxnSpPr>
        <p:spPr>
          <a:xfrm rot="10800000">
            <a:off x="3748520" y="3059668"/>
            <a:ext cx="3276600" cy="838200"/>
          </a:xfrm>
          <a:prstGeom prst="bentConnector3">
            <a:avLst>
              <a:gd name="adj1" fmla="val 14715"/>
            </a:avLst>
          </a:prstGeom>
          <a:ln w="28575">
            <a:headEnd type="triangle"/>
            <a:tailEnd type="none"/>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3543440" y="2678668"/>
            <a:ext cx="1900007" cy="369332"/>
          </a:xfrm>
          <a:prstGeom prst="rect">
            <a:avLst/>
          </a:prstGeom>
          <a:noFill/>
        </p:spPr>
        <p:txBody>
          <a:bodyPr wrap="none" rtlCol="0">
            <a:spAutoFit/>
          </a:bodyPr>
          <a:lstStyle/>
          <a:p>
            <a:pPr eaLnBrk="1" fontAlgn="auto" hangingPunct="1">
              <a:spcBef>
                <a:spcPts val="0"/>
              </a:spcBef>
              <a:spcAft>
                <a:spcPts val="0"/>
              </a:spcAft>
            </a:pPr>
            <a:r>
              <a:rPr lang="en-US" sz="1800" i="0" dirty="0" smtClean="0">
                <a:solidFill>
                  <a:prstClr val="black"/>
                </a:solidFill>
                <a:latin typeface="Calibri" panose="020F0502020204030204"/>
                <a:ea typeface="+mn-ea"/>
              </a:rPr>
              <a:t>X-ray detector ON</a:t>
            </a:r>
            <a:endParaRPr lang="en-US" sz="1800" i="0" dirty="0">
              <a:solidFill>
                <a:prstClr val="black"/>
              </a:solidFill>
              <a:latin typeface="Calibri" panose="020F0502020204030204"/>
              <a:ea typeface="+mn-ea"/>
            </a:endParaRPr>
          </a:p>
        </p:txBody>
      </p:sp>
      <p:sp>
        <p:nvSpPr>
          <p:cNvPr id="24" name="TextBox 23"/>
          <p:cNvSpPr txBox="1"/>
          <p:nvPr/>
        </p:nvSpPr>
        <p:spPr>
          <a:xfrm>
            <a:off x="3543440" y="3886200"/>
            <a:ext cx="2157642" cy="369332"/>
          </a:xfrm>
          <a:prstGeom prst="rect">
            <a:avLst/>
          </a:prstGeom>
          <a:noFill/>
        </p:spPr>
        <p:txBody>
          <a:bodyPr wrap="none" rtlCol="0">
            <a:spAutoFit/>
          </a:bodyPr>
          <a:lstStyle/>
          <a:p>
            <a:pPr eaLnBrk="1" fontAlgn="auto" hangingPunct="1">
              <a:spcBef>
                <a:spcPts val="0"/>
              </a:spcBef>
              <a:spcAft>
                <a:spcPts val="0"/>
              </a:spcAft>
            </a:pPr>
            <a:r>
              <a:rPr lang="en-US" sz="1800" i="0" dirty="0" smtClean="0">
                <a:solidFill>
                  <a:prstClr val="black"/>
                </a:solidFill>
                <a:latin typeface="Calibri" panose="020F0502020204030204"/>
                <a:ea typeface="+mn-ea"/>
              </a:rPr>
              <a:t>T measurements ON</a:t>
            </a:r>
            <a:endParaRPr lang="en-US" sz="1800" i="0" dirty="0">
              <a:solidFill>
                <a:prstClr val="black"/>
              </a:solidFill>
              <a:latin typeface="Calibri" panose="020F0502020204030204"/>
              <a:ea typeface="+mn-ea"/>
            </a:endParaRPr>
          </a:p>
        </p:txBody>
      </p:sp>
      <p:grpSp>
        <p:nvGrpSpPr>
          <p:cNvPr id="4" name="Group 35"/>
          <p:cNvGrpSpPr/>
          <p:nvPr/>
        </p:nvGrpSpPr>
        <p:grpSpPr>
          <a:xfrm>
            <a:off x="3086240" y="4278868"/>
            <a:ext cx="1676400" cy="838200"/>
            <a:chOff x="3200400" y="3886200"/>
            <a:chExt cx="1676400" cy="838200"/>
          </a:xfrm>
        </p:grpSpPr>
        <p:cxnSp>
          <p:nvCxnSpPr>
            <p:cNvPr id="27" name="Elbow Connector 26"/>
            <p:cNvCxnSpPr/>
            <p:nvPr/>
          </p:nvCxnSpPr>
          <p:spPr>
            <a:xfrm rot="10800000">
              <a:off x="3810000" y="3886200"/>
              <a:ext cx="1066800" cy="838200"/>
            </a:xfrm>
            <a:prstGeom prst="bentConnector3">
              <a:avLst>
                <a:gd name="adj1" fmla="val 50000"/>
              </a:avLst>
            </a:prstGeom>
            <a:ln w="28575"/>
          </p:spPr>
          <p:style>
            <a:lnRef idx="1">
              <a:schemeClr val="dk1"/>
            </a:lnRef>
            <a:fillRef idx="0">
              <a:schemeClr val="dk1"/>
            </a:fillRef>
            <a:effectRef idx="0">
              <a:schemeClr val="dk1"/>
            </a:effectRef>
            <a:fontRef idx="minor">
              <a:schemeClr val="tx1"/>
            </a:fontRef>
          </p:style>
        </p:cxnSp>
        <p:cxnSp>
          <p:nvCxnSpPr>
            <p:cNvPr id="28" name="Elbow Connector 27"/>
            <p:cNvCxnSpPr/>
            <p:nvPr/>
          </p:nvCxnSpPr>
          <p:spPr>
            <a:xfrm flipV="1">
              <a:off x="3200400" y="3886200"/>
              <a:ext cx="1143000" cy="838200"/>
            </a:xfrm>
            <a:prstGeom prst="bentConnector3">
              <a:avLst>
                <a:gd name="adj1" fmla="val 50000"/>
              </a:avLst>
            </a:prstGeom>
            <a:ln w="28575"/>
          </p:spPr>
          <p:style>
            <a:lnRef idx="1">
              <a:schemeClr val="dk1"/>
            </a:lnRef>
            <a:fillRef idx="0">
              <a:schemeClr val="dk1"/>
            </a:fillRef>
            <a:effectRef idx="0">
              <a:schemeClr val="dk1"/>
            </a:effectRef>
            <a:fontRef idx="minor">
              <a:schemeClr val="tx1"/>
            </a:fontRef>
          </p:style>
        </p:cxnSp>
      </p:grpSp>
      <p:grpSp>
        <p:nvGrpSpPr>
          <p:cNvPr id="6" name="Group 36"/>
          <p:cNvGrpSpPr/>
          <p:nvPr/>
        </p:nvGrpSpPr>
        <p:grpSpPr>
          <a:xfrm>
            <a:off x="4229240" y="4278868"/>
            <a:ext cx="1676400" cy="838200"/>
            <a:chOff x="3200400" y="3886200"/>
            <a:chExt cx="1676400" cy="838200"/>
          </a:xfrm>
        </p:grpSpPr>
        <p:cxnSp>
          <p:nvCxnSpPr>
            <p:cNvPr id="38" name="Elbow Connector 37"/>
            <p:cNvCxnSpPr/>
            <p:nvPr/>
          </p:nvCxnSpPr>
          <p:spPr>
            <a:xfrm rot="10800000">
              <a:off x="3810000" y="3886200"/>
              <a:ext cx="1066800" cy="838200"/>
            </a:xfrm>
            <a:prstGeom prst="bentConnector3">
              <a:avLst>
                <a:gd name="adj1" fmla="val 50000"/>
              </a:avLst>
            </a:prstGeom>
            <a:ln w="28575"/>
          </p:spPr>
          <p:style>
            <a:lnRef idx="1">
              <a:schemeClr val="dk1"/>
            </a:lnRef>
            <a:fillRef idx="0">
              <a:schemeClr val="dk1"/>
            </a:fillRef>
            <a:effectRef idx="0">
              <a:schemeClr val="dk1"/>
            </a:effectRef>
            <a:fontRef idx="minor">
              <a:schemeClr val="tx1"/>
            </a:fontRef>
          </p:style>
        </p:cxnSp>
        <p:cxnSp>
          <p:nvCxnSpPr>
            <p:cNvPr id="39" name="Elbow Connector 38"/>
            <p:cNvCxnSpPr/>
            <p:nvPr/>
          </p:nvCxnSpPr>
          <p:spPr>
            <a:xfrm flipV="1">
              <a:off x="3200400" y="3886200"/>
              <a:ext cx="1143000" cy="838200"/>
            </a:xfrm>
            <a:prstGeom prst="bentConnector3">
              <a:avLst>
                <a:gd name="adj1" fmla="val 50000"/>
              </a:avLst>
            </a:prstGeom>
            <a:ln w="28575"/>
          </p:spPr>
          <p:style>
            <a:lnRef idx="1">
              <a:schemeClr val="dk1"/>
            </a:lnRef>
            <a:fillRef idx="0">
              <a:schemeClr val="dk1"/>
            </a:fillRef>
            <a:effectRef idx="0">
              <a:schemeClr val="dk1"/>
            </a:effectRef>
            <a:fontRef idx="minor">
              <a:schemeClr val="tx1"/>
            </a:fontRef>
          </p:style>
        </p:cxnSp>
      </p:grpSp>
      <p:cxnSp>
        <p:nvCxnSpPr>
          <p:cNvPr id="41" name="Elbow Connector 40"/>
          <p:cNvCxnSpPr/>
          <p:nvPr/>
        </p:nvCxnSpPr>
        <p:spPr>
          <a:xfrm rot="10800000">
            <a:off x="5981840" y="4278868"/>
            <a:ext cx="1066800" cy="838200"/>
          </a:xfrm>
          <a:prstGeom prst="bentConnector3">
            <a:avLst>
              <a:gd name="adj1" fmla="val 50000"/>
            </a:avLst>
          </a:prstGeom>
          <a:ln w="28575">
            <a:headEnd type="triangle"/>
            <a:tailEnd type="none"/>
          </a:ln>
        </p:spPr>
        <p:style>
          <a:lnRef idx="1">
            <a:schemeClr val="dk1"/>
          </a:lnRef>
          <a:fillRef idx="0">
            <a:schemeClr val="dk1"/>
          </a:fillRef>
          <a:effectRef idx="0">
            <a:schemeClr val="dk1"/>
          </a:effectRef>
          <a:fontRef idx="minor">
            <a:schemeClr val="tx1"/>
          </a:fontRef>
        </p:style>
      </p:cxnSp>
      <p:cxnSp>
        <p:nvCxnSpPr>
          <p:cNvPr id="42" name="Elbow Connector 41"/>
          <p:cNvCxnSpPr/>
          <p:nvPr/>
        </p:nvCxnSpPr>
        <p:spPr>
          <a:xfrm flipV="1">
            <a:off x="5372240" y="4278868"/>
            <a:ext cx="1143000" cy="838200"/>
          </a:xfrm>
          <a:prstGeom prst="bentConnector3">
            <a:avLst>
              <a:gd name="adj1" fmla="val 50000"/>
            </a:avLst>
          </a:prstGeom>
          <a:ln w="28575"/>
        </p:spPr>
        <p:style>
          <a:lnRef idx="1">
            <a:schemeClr val="dk1"/>
          </a:lnRef>
          <a:fillRef idx="0">
            <a:schemeClr val="dk1"/>
          </a:fillRef>
          <a:effectRef idx="0">
            <a:schemeClr val="dk1"/>
          </a:effectRef>
          <a:fontRef idx="minor">
            <a:schemeClr val="tx1"/>
          </a:fontRef>
        </p:style>
      </p:cxnSp>
      <p:grpSp>
        <p:nvGrpSpPr>
          <p:cNvPr id="7" name="Group 42"/>
          <p:cNvGrpSpPr/>
          <p:nvPr/>
        </p:nvGrpSpPr>
        <p:grpSpPr>
          <a:xfrm>
            <a:off x="1943240" y="4278868"/>
            <a:ext cx="1676400" cy="838200"/>
            <a:chOff x="3200400" y="3886200"/>
            <a:chExt cx="1676400" cy="838200"/>
          </a:xfrm>
        </p:grpSpPr>
        <p:cxnSp>
          <p:nvCxnSpPr>
            <p:cNvPr id="44" name="Elbow Connector 43"/>
            <p:cNvCxnSpPr/>
            <p:nvPr/>
          </p:nvCxnSpPr>
          <p:spPr>
            <a:xfrm rot="10800000">
              <a:off x="3810000" y="3886200"/>
              <a:ext cx="1066800" cy="838200"/>
            </a:xfrm>
            <a:prstGeom prst="bentConnector3">
              <a:avLst>
                <a:gd name="adj1" fmla="val 50000"/>
              </a:avLst>
            </a:prstGeom>
            <a:ln w="28575"/>
          </p:spPr>
          <p:style>
            <a:lnRef idx="1">
              <a:schemeClr val="dk1"/>
            </a:lnRef>
            <a:fillRef idx="0">
              <a:schemeClr val="dk1"/>
            </a:fillRef>
            <a:effectRef idx="0">
              <a:schemeClr val="dk1"/>
            </a:effectRef>
            <a:fontRef idx="minor">
              <a:schemeClr val="tx1"/>
            </a:fontRef>
          </p:style>
        </p:cxnSp>
        <p:cxnSp>
          <p:nvCxnSpPr>
            <p:cNvPr id="45" name="Elbow Connector 44"/>
            <p:cNvCxnSpPr/>
            <p:nvPr/>
          </p:nvCxnSpPr>
          <p:spPr>
            <a:xfrm flipV="1">
              <a:off x="3200400" y="3886200"/>
              <a:ext cx="1143000" cy="838200"/>
            </a:xfrm>
            <a:prstGeom prst="bentConnector3">
              <a:avLst>
                <a:gd name="adj1" fmla="val 50000"/>
              </a:avLst>
            </a:prstGeom>
            <a:ln w="28575"/>
          </p:spPr>
          <p:style>
            <a:lnRef idx="1">
              <a:schemeClr val="dk1"/>
            </a:lnRef>
            <a:fillRef idx="0">
              <a:schemeClr val="dk1"/>
            </a:fillRef>
            <a:effectRef idx="0">
              <a:schemeClr val="dk1"/>
            </a:effectRef>
            <a:fontRef idx="minor">
              <a:schemeClr val="tx1"/>
            </a:fontRef>
          </p:style>
        </p:cxnSp>
      </p:grpSp>
      <p:sp>
        <p:nvSpPr>
          <p:cNvPr id="64" name="TextBox 63"/>
          <p:cNvSpPr txBox="1"/>
          <p:nvPr/>
        </p:nvSpPr>
        <p:spPr>
          <a:xfrm>
            <a:off x="7127898" y="2488233"/>
            <a:ext cx="1680204" cy="1077218"/>
          </a:xfrm>
          <a:prstGeom prst="rect">
            <a:avLst/>
          </a:prstGeom>
          <a:noFill/>
        </p:spPr>
        <p:txBody>
          <a:bodyPr wrap="none" rtlCol="0">
            <a:spAutoFit/>
          </a:bodyPr>
          <a:lstStyle/>
          <a:p>
            <a:pPr marL="285750" indent="-285750" eaLnBrk="1" fontAlgn="auto" hangingPunct="1">
              <a:spcBef>
                <a:spcPts val="0"/>
              </a:spcBef>
              <a:spcAft>
                <a:spcPts val="0"/>
              </a:spcAft>
              <a:buFont typeface="Wingdings" charset="0"/>
              <a:buChar char="à"/>
            </a:pPr>
            <a:r>
              <a:rPr lang="en-US" sz="1600" dirty="0" smtClean="0">
                <a:solidFill>
                  <a:srgbClr val="0070C0"/>
                </a:solidFill>
                <a:latin typeface="Calibri" panose="020F0502020204030204"/>
                <a:ea typeface="+mn-ea"/>
              </a:rPr>
              <a:t>calculate T</a:t>
            </a:r>
          </a:p>
          <a:p>
            <a:pPr eaLnBrk="1" fontAlgn="auto" hangingPunct="1">
              <a:spcBef>
                <a:spcPts val="0"/>
              </a:spcBef>
              <a:spcAft>
                <a:spcPts val="0"/>
              </a:spcAft>
            </a:pPr>
            <a:r>
              <a:rPr lang="en-US" sz="1600" dirty="0" smtClean="0">
                <a:solidFill>
                  <a:srgbClr val="0070C0"/>
                </a:solidFill>
                <a:latin typeface="Calibri" panose="020F0502020204030204"/>
                <a:ea typeface="+mn-ea"/>
                <a:sym typeface="Wingdings" pitchFamily="2" charset="2"/>
              </a:rPr>
              <a:t></a:t>
            </a:r>
            <a:r>
              <a:rPr lang="en-US" sz="1600" dirty="0" smtClean="0">
                <a:solidFill>
                  <a:srgbClr val="0070C0"/>
                </a:solidFill>
                <a:latin typeface="Calibri" panose="020F0502020204030204"/>
                <a:ea typeface="+mn-ea"/>
              </a:rPr>
              <a:t> integrate XRD </a:t>
            </a:r>
          </a:p>
          <a:p>
            <a:pPr eaLnBrk="1" fontAlgn="auto" hangingPunct="1">
              <a:spcBef>
                <a:spcPts val="0"/>
              </a:spcBef>
              <a:spcAft>
                <a:spcPts val="0"/>
              </a:spcAft>
            </a:pPr>
            <a:r>
              <a:rPr lang="en-US" sz="1600" dirty="0">
                <a:solidFill>
                  <a:srgbClr val="0070C0"/>
                </a:solidFill>
                <a:latin typeface="Calibri" panose="020F0502020204030204"/>
                <a:ea typeface="+mn-ea"/>
                <a:sym typeface="Wingdings" pitchFamily="2" charset="2"/>
              </a:rPr>
              <a:t> RT </a:t>
            </a:r>
            <a:r>
              <a:rPr lang="en-US" sz="1600" dirty="0">
                <a:solidFill>
                  <a:srgbClr val="0070C0"/>
                </a:solidFill>
                <a:latin typeface="Calibri" panose="020F0502020204030204"/>
                <a:ea typeface="+mn-ea"/>
              </a:rPr>
              <a:t>XRD </a:t>
            </a:r>
          </a:p>
          <a:p>
            <a:pPr eaLnBrk="1" fontAlgn="auto" hangingPunct="1">
              <a:spcBef>
                <a:spcPts val="0"/>
              </a:spcBef>
              <a:spcAft>
                <a:spcPts val="0"/>
              </a:spcAft>
            </a:pPr>
            <a:r>
              <a:rPr lang="en-US" sz="1600" dirty="0" smtClean="0">
                <a:solidFill>
                  <a:srgbClr val="0070C0"/>
                </a:solidFill>
                <a:latin typeface="Calibri" panose="020F0502020204030204"/>
                <a:ea typeface="+mn-ea"/>
                <a:sym typeface="Wingdings" pitchFamily="2" charset="2"/>
              </a:rPr>
              <a:t></a:t>
            </a:r>
            <a:r>
              <a:rPr lang="en-US" sz="1600" dirty="0" smtClean="0">
                <a:solidFill>
                  <a:srgbClr val="0070C0"/>
                </a:solidFill>
                <a:latin typeface="Calibri" panose="020F0502020204030204"/>
                <a:ea typeface="+mn-ea"/>
              </a:rPr>
              <a:t> </a:t>
            </a:r>
            <a:r>
              <a:rPr lang="en-US" sz="1600" dirty="0">
                <a:solidFill>
                  <a:srgbClr val="0070C0"/>
                </a:solidFill>
                <a:latin typeface="Calibri" panose="020F0502020204030204"/>
                <a:ea typeface="+mn-ea"/>
              </a:rPr>
              <a:t>update </a:t>
            </a:r>
            <a:r>
              <a:rPr lang="en-US" sz="1600" dirty="0" smtClean="0">
                <a:solidFill>
                  <a:srgbClr val="0070C0"/>
                </a:solidFill>
                <a:latin typeface="Calibri" panose="020F0502020204030204"/>
                <a:ea typeface="+mn-ea"/>
              </a:rPr>
              <a:t>log-file</a:t>
            </a:r>
          </a:p>
        </p:txBody>
      </p:sp>
      <p:sp>
        <p:nvSpPr>
          <p:cNvPr id="66" name="TextBox 65"/>
          <p:cNvSpPr txBox="1"/>
          <p:nvPr/>
        </p:nvSpPr>
        <p:spPr>
          <a:xfrm>
            <a:off x="3042248" y="3136611"/>
            <a:ext cx="3379147" cy="584775"/>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eaLnBrk="1" fontAlgn="auto" hangingPunct="1">
              <a:spcBef>
                <a:spcPts val="0"/>
              </a:spcBef>
              <a:spcAft>
                <a:spcPts val="0"/>
              </a:spcAft>
            </a:pPr>
            <a:r>
              <a:rPr lang="en-US" sz="3200" i="0" dirty="0" smtClean="0">
                <a:ln w="11430"/>
                <a:gradFill>
                  <a:gsLst>
                    <a:gs pos="0">
                      <a:srgbClr val="70AD47">
                        <a:tint val="90000"/>
                        <a:satMod val="120000"/>
                      </a:srgbClr>
                    </a:gs>
                    <a:gs pos="25000">
                      <a:srgbClr val="70AD47">
                        <a:tint val="93000"/>
                        <a:satMod val="120000"/>
                      </a:srgbClr>
                    </a:gs>
                    <a:gs pos="50000">
                      <a:srgbClr val="70AD47">
                        <a:shade val="89000"/>
                        <a:satMod val="110000"/>
                      </a:srgbClr>
                    </a:gs>
                    <a:gs pos="75000">
                      <a:srgbClr val="70AD47">
                        <a:tint val="93000"/>
                        <a:satMod val="120000"/>
                      </a:srgbClr>
                    </a:gs>
                    <a:gs pos="100000">
                      <a:srgbClr val="70AD47">
                        <a:tint val="90000"/>
                        <a:satMod val="120000"/>
                      </a:srgbClr>
                    </a:gs>
                  </a:gsLst>
                  <a:lin ang="5400000"/>
                </a:gradFill>
                <a:effectLst>
                  <a:outerShdw blurRad="80000" dist="40000" dir="5040000" algn="tl">
                    <a:srgbClr val="000000">
                      <a:alpha val="30000"/>
                    </a:srgbClr>
                  </a:outerShdw>
                </a:effectLst>
                <a:latin typeface="Calibri" panose="020F0502020204030204"/>
                <a:ea typeface="+mn-ea"/>
              </a:rPr>
              <a:t>no user interaction</a:t>
            </a:r>
            <a:endParaRPr lang="en-US" sz="3200" i="0" dirty="0">
              <a:ln w="11430"/>
              <a:gradFill>
                <a:gsLst>
                  <a:gs pos="0">
                    <a:srgbClr val="70AD47">
                      <a:tint val="90000"/>
                      <a:satMod val="120000"/>
                    </a:srgbClr>
                  </a:gs>
                  <a:gs pos="25000">
                    <a:srgbClr val="70AD47">
                      <a:tint val="93000"/>
                      <a:satMod val="120000"/>
                    </a:srgbClr>
                  </a:gs>
                  <a:gs pos="50000">
                    <a:srgbClr val="70AD47">
                      <a:shade val="89000"/>
                      <a:satMod val="110000"/>
                    </a:srgbClr>
                  </a:gs>
                  <a:gs pos="75000">
                    <a:srgbClr val="70AD47">
                      <a:tint val="93000"/>
                      <a:satMod val="120000"/>
                    </a:srgbClr>
                  </a:gs>
                  <a:gs pos="100000">
                    <a:srgbClr val="70AD47">
                      <a:tint val="90000"/>
                      <a:satMod val="120000"/>
                    </a:srgbClr>
                  </a:gs>
                </a:gsLst>
                <a:lin ang="5400000"/>
              </a:gradFill>
              <a:effectLst>
                <a:outerShdw blurRad="80000" dist="40000" dir="5040000" algn="tl">
                  <a:srgbClr val="000000">
                    <a:alpha val="30000"/>
                  </a:srgbClr>
                </a:outerShdw>
              </a:effectLst>
              <a:latin typeface="Calibri" panose="020F0502020204030204"/>
              <a:ea typeface="+mn-ea"/>
            </a:endParaRPr>
          </a:p>
        </p:txBody>
      </p:sp>
      <p:pic>
        <p:nvPicPr>
          <p:cNvPr id="10" name="Picture 9"/>
          <p:cNvPicPr>
            <a:picLocks noChangeAspect="1"/>
          </p:cNvPicPr>
          <p:nvPr/>
        </p:nvPicPr>
        <p:blipFill>
          <a:blip r:embed="rId5" cstate="print"/>
          <a:stretch>
            <a:fillRect/>
          </a:stretch>
        </p:blipFill>
        <p:spPr>
          <a:xfrm rot="10800000">
            <a:off x="375186" y="1850064"/>
            <a:ext cx="1176778" cy="1176778"/>
          </a:xfrm>
          <a:prstGeom prst="rect">
            <a:avLst/>
          </a:prstGeom>
        </p:spPr>
      </p:pic>
      <p:pic>
        <p:nvPicPr>
          <p:cNvPr id="11" name="Picture 10"/>
          <p:cNvPicPr>
            <a:picLocks noChangeAspect="1"/>
          </p:cNvPicPr>
          <p:nvPr/>
        </p:nvPicPr>
        <p:blipFill>
          <a:blip r:embed="rId6" cstate="print"/>
          <a:stretch>
            <a:fillRect/>
          </a:stretch>
        </p:blipFill>
        <p:spPr>
          <a:xfrm flipH="1">
            <a:off x="282251" y="2905352"/>
            <a:ext cx="1328216" cy="1106847"/>
          </a:xfrm>
          <a:prstGeom prst="rect">
            <a:avLst/>
          </a:prstGeom>
        </p:spPr>
      </p:pic>
      <p:pic>
        <p:nvPicPr>
          <p:cNvPr id="31" name="Picture 2"/>
          <p:cNvPicPr>
            <a:picLocks noChangeAspect="1" noChangeArrowheads="1"/>
          </p:cNvPicPr>
          <p:nvPr/>
        </p:nvPicPr>
        <p:blipFill>
          <a:blip r:embed="rId7" cstate="print"/>
          <a:srcRect/>
          <a:stretch>
            <a:fillRect/>
          </a:stretch>
        </p:blipFill>
        <p:spPr bwMode="auto">
          <a:xfrm>
            <a:off x="7216025" y="214628"/>
            <a:ext cx="1803220" cy="1897202"/>
          </a:xfrm>
          <a:prstGeom prst="rect">
            <a:avLst/>
          </a:prstGeom>
          <a:noFill/>
          <a:ln w="9525" algn="ctr">
            <a:noFill/>
            <a:miter lim="800000"/>
            <a:headEnd/>
            <a:tailEnd/>
          </a:ln>
          <a:effectLst/>
        </p:spPr>
      </p:pic>
      <p:pic>
        <p:nvPicPr>
          <p:cNvPr id="9" name="Picture 8"/>
          <p:cNvPicPr>
            <a:picLocks noChangeAspect="1"/>
          </p:cNvPicPr>
          <p:nvPr/>
        </p:nvPicPr>
        <p:blipFill>
          <a:blip r:embed="rId8"/>
          <a:stretch>
            <a:fillRect/>
          </a:stretch>
        </p:blipFill>
        <p:spPr>
          <a:xfrm>
            <a:off x="338867" y="5275350"/>
            <a:ext cx="1542265" cy="1246151"/>
          </a:xfrm>
          <a:prstGeom prst="rect">
            <a:avLst/>
          </a:prstGeom>
        </p:spPr>
      </p:pic>
      <p:sp>
        <p:nvSpPr>
          <p:cNvPr id="19" name="Rectangle 18"/>
          <p:cNvSpPr/>
          <p:nvPr/>
        </p:nvSpPr>
        <p:spPr>
          <a:xfrm>
            <a:off x="1604493" y="2814069"/>
            <a:ext cx="731290" cy="338554"/>
          </a:xfrm>
          <a:prstGeom prst="rect">
            <a:avLst/>
          </a:prstGeom>
        </p:spPr>
        <p:txBody>
          <a:bodyPr wrap="none">
            <a:spAutoFit/>
          </a:bodyPr>
          <a:lstStyle/>
          <a:p>
            <a:pPr eaLnBrk="1" fontAlgn="auto" hangingPunct="1">
              <a:spcBef>
                <a:spcPts val="0"/>
              </a:spcBef>
              <a:spcAft>
                <a:spcPts val="0"/>
              </a:spcAft>
            </a:pPr>
            <a:r>
              <a:rPr lang="en-US" sz="1600" smtClean="0">
                <a:solidFill>
                  <a:srgbClr val="0000FF"/>
                </a:solidFill>
                <a:latin typeface="Calibri" panose="020F0502020204030204"/>
                <a:ea typeface="+mn-ea"/>
              </a:rPr>
              <a:t>Laser</a:t>
            </a:r>
            <a:endParaRPr lang="en-US" sz="1800" b="0" i="0" dirty="0">
              <a:solidFill>
                <a:prstClr val="black"/>
              </a:solidFill>
              <a:latin typeface="Calibri" panose="020F0502020204030204"/>
              <a:ea typeface="+mn-ea"/>
            </a:endParaRPr>
          </a:p>
        </p:txBody>
      </p:sp>
      <p:sp>
        <p:nvSpPr>
          <p:cNvPr id="20" name="Rectangle 19"/>
          <p:cNvSpPr/>
          <p:nvPr/>
        </p:nvSpPr>
        <p:spPr>
          <a:xfrm>
            <a:off x="1493698" y="3870101"/>
            <a:ext cx="1016625" cy="338554"/>
          </a:xfrm>
          <a:prstGeom prst="rect">
            <a:avLst/>
          </a:prstGeom>
        </p:spPr>
        <p:txBody>
          <a:bodyPr wrap="none">
            <a:spAutoFit/>
          </a:bodyPr>
          <a:lstStyle/>
          <a:p>
            <a:pPr eaLnBrk="1" fontAlgn="auto" hangingPunct="1">
              <a:spcBef>
                <a:spcPts val="0"/>
              </a:spcBef>
              <a:spcAft>
                <a:spcPts val="0"/>
              </a:spcAft>
            </a:pPr>
            <a:r>
              <a:rPr lang="en-US" sz="1600" smtClean="0">
                <a:solidFill>
                  <a:srgbClr val="0000FF"/>
                </a:solidFill>
                <a:latin typeface="Calibri" panose="020F0502020204030204"/>
                <a:ea typeface="+mn-ea"/>
              </a:rPr>
              <a:t>Detector</a:t>
            </a:r>
            <a:endParaRPr lang="en-US" sz="1800" b="0" i="0" dirty="0">
              <a:solidFill>
                <a:prstClr val="black"/>
              </a:solidFill>
              <a:latin typeface="Calibri" panose="020F0502020204030204"/>
              <a:ea typeface="+mn-ea"/>
            </a:endParaRPr>
          </a:p>
        </p:txBody>
      </p:sp>
      <p:sp>
        <p:nvSpPr>
          <p:cNvPr id="22" name="Rectangle 21"/>
          <p:cNvSpPr/>
          <p:nvPr/>
        </p:nvSpPr>
        <p:spPr>
          <a:xfrm>
            <a:off x="1271830" y="5051914"/>
            <a:ext cx="1352101" cy="338554"/>
          </a:xfrm>
          <a:prstGeom prst="rect">
            <a:avLst/>
          </a:prstGeom>
        </p:spPr>
        <p:txBody>
          <a:bodyPr wrap="none">
            <a:spAutoFit/>
          </a:bodyPr>
          <a:lstStyle/>
          <a:p>
            <a:pPr eaLnBrk="1" fontAlgn="auto" hangingPunct="1">
              <a:spcBef>
                <a:spcPts val="0"/>
              </a:spcBef>
              <a:spcAft>
                <a:spcPts val="0"/>
              </a:spcAft>
            </a:pPr>
            <a:r>
              <a:rPr lang="en-US" sz="1600" smtClean="0">
                <a:solidFill>
                  <a:srgbClr val="0000FF"/>
                </a:solidFill>
                <a:latin typeface="Calibri" panose="020F0502020204030204"/>
                <a:ea typeface="+mn-ea"/>
              </a:rPr>
              <a:t>Temerature</a:t>
            </a:r>
            <a:r>
              <a:rPr lang="en-US" sz="1600" dirty="0" smtClean="0">
                <a:solidFill>
                  <a:srgbClr val="0000FF"/>
                </a:solidFill>
                <a:latin typeface="Calibri" panose="020F0502020204030204"/>
                <a:ea typeface="+mn-ea"/>
              </a:rPr>
              <a:t> </a:t>
            </a:r>
            <a:endParaRPr lang="en-US" sz="1800" b="0" i="0" dirty="0">
              <a:solidFill>
                <a:prstClr val="black"/>
              </a:solidFill>
              <a:latin typeface="Calibri" panose="020F0502020204030204"/>
              <a:ea typeface="+mn-ea"/>
            </a:endParaRPr>
          </a:p>
        </p:txBody>
      </p:sp>
      <p:sp>
        <p:nvSpPr>
          <p:cNvPr id="15" name="TextBox 14"/>
          <p:cNvSpPr txBox="1"/>
          <p:nvPr/>
        </p:nvSpPr>
        <p:spPr>
          <a:xfrm>
            <a:off x="1546626" y="5613904"/>
            <a:ext cx="1495622"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srgbClr val="FF6600"/>
                </a:solidFill>
                <a:latin typeface="Calibri" panose="020F0502020204030204"/>
                <a:ea typeface="+mn-ea"/>
              </a:rPr>
              <a:t>EPICS control</a:t>
            </a:r>
            <a:endParaRPr lang="en-US" sz="1800" dirty="0">
              <a:solidFill>
                <a:srgbClr val="FF6600"/>
              </a:solidFill>
              <a:latin typeface="Calibri" panose="020F0502020204030204"/>
              <a:ea typeface="+mn-ea"/>
            </a:endParaRPr>
          </a:p>
        </p:txBody>
      </p:sp>
      <p:pic>
        <p:nvPicPr>
          <p:cNvPr id="36" name="Picture 35" descr="Screen Shot 2014-06-11 at 13.37.40.png"/>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093699" y="3765154"/>
            <a:ext cx="1890797" cy="1287895"/>
          </a:xfrm>
          <a:prstGeom prst="rect">
            <a:avLst/>
          </a:prstGeom>
        </p:spPr>
      </p:pic>
      <p:sp>
        <p:nvSpPr>
          <p:cNvPr id="23" name="TextBox 22"/>
          <p:cNvSpPr txBox="1"/>
          <p:nvPr/>
        </p:nvSpPr>
        <p:spPr>
          <a:xfrm>
            <a:off x="-211015" y="6002215"/>
            <a:ext cx="184731" cy="369332"/>
          </a:xfrm>
          <a:prstGeom prst="rect">
            <a:avLst/>
          </a:prstGeom>
          <a:noFill/>
        </p:spPr>
        <p:txBody>
          <a:bodyPr wrap="none" rtlCol="0">
            <a:spAutoFit/>
          </a:bodyPr>
          <a:lstStyle/>
          <a:p>
            <a:pPr eaLnBrk="1" fontAlgn="auto" hangingPunct="1">
              <a:spcBef>
                <a:spcPts val="0"/>
              </a:spcBef>
              <a:spcAft>
                <a:spcPts val="0"/>
              </a:spcAft>
            </a:pPr>
            <a:endParaRPr lang="en-US" sz="1800" b="0" i="0" dirty="0">
              <a:solidFill>
                <a:prstClr val="black"/>
              </a:solidFill>
              <a:latin typeface="Calibri" panose="020F0502020204030204"/>
              <a:ea typeface="+mn-ea"/>
            </a:endParaRPr>
          </a:p>
        </p:txBody>
      </p:sp>
      <p:cxnSp>
        <p:nvCxnSpPr>
          <p:cNvPr id="26" name="Straight Arrow Connector 25"/>
          <p:cNvCxnSpPr/>
          <p:nvPr/>
        </p:nvCxnSpPr>
        <p:spPr>
          <a:xfrm>
            <a:off x="1693516" y="6096000"/>
            <a:ext cx="1447800" cy="0"/>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sp>
        <p:nvSpPr>
          <p:cNvPr id="2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pic>
        <p:nvPicPr>
          <p:cNvPr id="4097" name="Picture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84387" y="5275350"/>
            <a:ext cx="2897256" cy="151053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V:\prism\DATA\Clemens\Screen Shot 2014-03-10 at 8.36.12 PM.png"/>
          <p:cNvPicPr>
            <a:picLocks noChangeAspect="1" noChangeArrowheads="1"/>
          </p:cNvPicPr>
          <p:nvPr/>
        </p:nvPicPr>
        <p:blipFill>
          <a:blip r:embed="rId12" cstate="print"/>
          <a:srcRect/>
          <a:stretch>
            <a:fillRect/>
          </a:stretch>
        </p:blipFill>
        <p:spPr bwMode="auto">
          <a:xfrm>
            <a:off x="7183469" y="6242172"/>
            <a:ext cx="1765362" cy="548874"/>
          </a:xfrm>
          <a:prstGeom prst="rect">
            <a:avLst/>
          </a:prstGeom>
          <a:noFill/>
        </p:spPr>
      </p:pic>
      <p:pic>
        <p:nvPicPr>
          <p:cNvPr id="46" name="Picture 2" descr="C:\Users\Vitali\Documents\Work\Conference\AGU\AGU_winter_2013\flat.png"/>
          <p:cNvPicPr>
            <a:picLocks noChangeAspect="1" noChangeArrowheads="1"/>
          </p:cNvPicPr>
          <p:nvPr/>
        </p:nvPicPr>
        <p:blipFill>
          <a:blip r:embed="rId13" cstate="print"/>
          <a:srcRect/>
          <a:stretch>
            <a:fillRect/>
          </a:stretch>
        </p:blipFill>
        <p:spPr bwMode="auto">
          <a:xfrm>
            <a:off x="21648" y="362493"/>
            <a:ext cx="1885208" cy="1406939"/>
          </a:xfrm>
          <a:prstGeom prst="rect">
            <a:avLst/>
          </a:prstGeom>
          <a:noFill/>
        </p:spPr>
      </p:pic>
      <p:sp>
        <p:nvSpPr>
          <p:cNvPr id="47" name="TextBox 46"/>
          <p:cNvSpPr txBox="1"/>
          <p:nvPr/>
        </p:nvSpPr>
        <p:spPr>
          <a:xfrm>
            <a:off x="2476041" y="2187286"/>
            <a:ext cx="685444" cy="369332"/>
          </a:xfrm>
          <a:prstGeom prst="rect">
            <a:avLst/>
          </a:prstGeom>
          <a:noFill/>
        </p:spPr>
        <p:txBody>
          <a:bodyPr wrap="none" rtlCol="0">
            <a:spAutoFit/>
          </a:bodyPr>
          <a:lstStyle/>
          <a:p>
            <a:pPr eaLnBrk="1" fontAlgn="auto" hangingPunct="1">
              <a:spcBef>
                <a:spcPts val="0"/>
              </a:spcBef>
              <a:spcAft>
                <a:spcPts val="0"/>
              </a:spcAft>
            </a:pPr>
            <a:r>
              <a:rPr lang="en-US" sz="1800" b="0" i="0" dirty="0" smtClean="0">
                <a:solidFill>
                  <a:prstClr val="black"/>
                </a:solidFill>
                <a:latin typeface="Calibri" panose="020F0502020204030204"/>
                <a:ea typeface="+mn-ea"/>
              </a:rPr>
              <a:t>delay</a:t>
            </a:r>
            <a:endParaRPr lang="en-US" sz="1800" b="0" i="0" dirty="0">
              <a:solidFill>
                <a:prstClr val="black"/>
              </a:solidFill>
              <a:latin typeface="Calibri" panose="020F0502020204030204"/>
              <a:ea typeface="+mn-ea"/>
            </a:endParaRPr>
          </a:p>
        </p:txBody>
      </p:sp>
      <p:cxnSp>
        <p:nvCxnSpPr>
          <p:cNvPr id="48" name="Straight Connector 47"/>
          <p:cNvCxnSpPr/>
          <p:nvPr/>
        </p:nvCxnSpPr>
        <p:spPr>
          <a:xfrm flipH="1" flipV="1">
            <a:off x="2472072" y="2703154"/>
            <a:ext cx="3969" cy="404396"/>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2502034" y="2524322"/>
            <a:ext cx="169610" cy="1506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2372076" y="1547479"/>
            <a:ext cx="620683" cy="369332"/>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pPr eaLnBrk="1" fontAlgn="auto" hangingPunct="1">
              <a:spcBef>
                <a:spcPts val="0"/>
              </a:spcBef>
              <a:spcAft>
                <a:spcPts val="0"/>
              </a:spcAft>
            </a:pPr>
            <a:r>
              <a:rPr lang="en-US" sz="1800" b="0" i="0" dirty="0">
                <a:solidFill>
                  <a:srgbClr val="FFFF00"/>
                </a:solidFill>
              </a:rPr>
              <a:t>start</a:t>
            </a:r>
          </a:p>
        </p:txBody>
      </p:sp>
      <p:sp>
        <p:nvSpPr>
          <p:cNvPr id="51" name="TextBox 50"/>
          <p:cNvSpPr txBox="1"/>
          <p:nvPr/>
        </p:nvSpPr>
        <p:spPr>
          <a:xfrm>
            <a:off x="6022350" y="1509711"/>
            <a:ext cx="595273" cy="369332"/>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pPr eaLnBrk="1" fontAlgn="auto" hangingPunct="1">
              <a:spcBef>
                <a:spcPts val="0"/>
              </a:spcBef>
              <a:spcAft>
                <a:spcPts val="0"/>
              </a:spcAft>
            </a:pPr>
            <a:r>
              <a:rPr lang="en-US" sz="1800" b="0" i="0" dirty="0">
                <a:solidFill>
                  <a:srgbClr val="FF0000"/>
                </a:solidFill>
              </a:rPr>
              <a:t>stop</a:t>
            </a:r>
          </a:p>
        </p:txBody>
      </p:sp>
      <p:sp>
        <p:nvSpPr>
          <p:cNvPr id="52" name="TextBox 51"/>
          <p:cNvSpPr txBox="1"/>
          <p:nvPr/>
        </p:nvSpPr>
        <p:spPr>
          <a:xfrm>
            <a:off x="1558941" y="2481202"/>
            <a:ext cx="786434" cy="369332"/>
          </a:xfrm>
          <a:prstGeom prst="rect">
            <a:avLst/>
          </a:prstGeom>
          <a:noFill/>
        </p:spPr>
        <p:txBody>
          <a:bodyPr wrap="none" rtlCol="0">
            <a:spAutoFit/>
          </a:bodyPr>
          <a:lstStyle/>
          <a:p>
            <a:pPr eaLnBrk="1" fontAlgn="auto" hangingPunct="1">
              <a:spcBef>
                <a:spcPts val="0"/>
              </a:spcBef>
              <a:spcAft>
                <a:spcPts val="0"/>
              </a:spcAft>
            </a:pPr>
            <a:r>
              <a:rPr lang="en-US" sz="1800" b="0" i="0" smtClean="0">
                <a:solidFill>
                  <a:prstClr val="black"/>
                </a:solidFill>
                <a:latin typeface="Calibri" panose="020F0502020204030204"/>
                <a:ea typeface="+mn-ea"/>
              </a:rPr>
              <a:t>power</a:t>
            </a:r>
            <a:endParaRPr lang="en-US" sz="1800" b="0" i="0">
              <a:solidFill>
                <a:prstClr val="black"/>
              </a:solidFill>
              <a:latin typeface="Calibri" panose="020F0502020204030204"/>
              <a:ea typeface="+mn-ea"/>
            </a:endParaRPr>
          </a:p>
        </p:txBody>
      </p:sp>
      <p:sp>
        <p:nvSpPr>
          <p:cNvPr id="53" name="TextBox 52"/>
          <p:cNvSpPr txBox="1"/>
          <p:nvPr/>
        </p:nvSpPr>
        <p:spPr>
          <a:xfrm>
            <a:off x="1455210" y="3516159"/>
            <a:ext cx="1046825" cy="369332"/>
          </a:xfrm>
          <a:prstGeom prst="rect">
            <a:avLst/>
          </a:prstGeom>
          <a:noFill/>
        </p:spPr>
        <p:txBody>
          <a:bodyPr wrap="none" rtlCol="0">
            <a:spAutoFit/>
          </a:bodyPr>
          <a:lstStyle/>
          <a:p>
            <a:pPr eaLnBrk="1" fontAlgn="auto" hangingPunct="1">
              <a:spcBef>
                <a:spcPts val="0"/>
              </a:spcBef>
              <a:spcAft>
                <a:spcPts val="0"/>
              </a:spcAft>
            </a:pPr>
            <a:r>
              <a:rPr lang="en-US" sz="1800" b="0" i="0" dirty="0" smtClean="0">
                <a:solidFill>
                  <a:prstClr val="black"/>
                </a:solidFill>
                <a:latin typeface="Calibri" panose="020F0502020204030204"/>
                <a:ea typeface="+mn-ea"/>
              </a:rPr>
              <a:t>exposure</a:t>
            </a:r>
            <a:endParaRPr lang="en-US" sz="1800" b="0" i="0" dirty="0">
              <a:solidFill>
                <a:prstClr val="black"/>
              </a:solidFill>
              <a:latin typeface="Calibri" panose="020F0502020204030204"/>
              <a:ea typeface="+mn-ea"/>
            </a:endParaRPr>
          </a:p>
        </p:txBody>
      </p:sp>
      <p:sp>
        <p:nvSpPr>
          <p:cNvPr id="54" name="TextBox 53"/>
          <p:cNvSpPr txBox="1"/>
          <p:nvPr/>
        </p:nvSpPr>
        <p:spPr>
          <a:xfrm>
            <a:off x="1508709" y="4798047"/>
            <a:ext cx="1046825" cy="369332"/>
          </a:xfrm>
          <a:prstGeom prst="rect">
            <a:avLst/>
          </a:prstGeom>
          <a:noFill/>
        </p:spPr>
        <p:txBody>
          <a:bodyPr wrap="none" rtlCol="0">
            <a:spAutoFit/>
          </a:bodyPr>
          <a:lstStyle/>
          <a:p>
            <a:pPr eaLnBrk="1" fontAlgn="auto" hangingPunct="1">
              <a:spcBef>
                <a:spcPts val="0"/>
              </a:spcBef>
              <a:spcAft>
                <a:spcPts val="0"/>
              </a:spcAft>
            </a:pPr>
            <a:r>
              <a:rPr lang="en-US" sz="1800" b="0" i="0" dirty="0" smtClean="0">
                <a:solidFill>
                  <a:prstClr val="black"/>
                </a:solidFill>
                <a:latin typeface="Calibri" panose="020F0502020204030204"/>
                <a:ea typeface="+mn-ea"/>
              </a:rPr>
              <a:t>exposure</a:t>
            </a:r>
            <a:endParaRPr lang="en-US" sz="1800" b="0" i="0" dirty="0">
              <a:solidFill>
                <a:prstClr val="black"/>
              </a:solidFill>
              <a:latin typeface="Calibri" panose="020F0502020204030204"/>
              <a:ea typeface="+mn-ea"/>
            </a:endParaRPr>
          </a:p>
        </p:txBody>
      </p:sp>
      <p:pic>
        <p:nvPicPr>
          <p:cNvPr id="55" name="Picture 54"/>
          <p:cNvPicPr>
            <a:picLocks noChangeAspect="1"/>
          </p:cNvPicPr>
          <p:nvPr/>
        </p:nvPicPr>
        <p:blipFill>
          <a:blip r:embed="rId14">
            <a:clrChange>
              <a:clrFrom>
                <a:srgbClr val="FFFFFF"/>
              </a:clrFrom>
              <a:clrTo>
                <a:srgbClr val="FFFFFF">
                  <a:alpha val="0"/>
                </a:srgbClr>
              </a:clrTo>
            </a:clrChange>
          </a:blip>
          <a:stretch>
            <a:fillRect/>
          </a:stretch>
        </p:blipFill>
        <p:spPr>
          <a:xfrm flipH="1">
            <a:off x="6803" y="3065976"/>
            <a:ext cx="1270850" cy="1200090"/>
          </a:xfrm>
          <a:prstGeom prst="rect">
            <a:avLst/>
          </a:prstGeom>
        </p:spPr>
      </p:pic>
      <p:sp>
        <p:nvSpPr>
          <p:cNvPr id="56" name="TextBox 55"/>
          <p:cNvSpPr txBox="1"/>
          <p:nvPr/>
        </p:nvSpPr>
        <p:spPr>
          <a:xfrm>
            <a:off x="506431" y="3396947"/>
            <a:ext cx="623095" cy="338554"/>
          </a:xfrm>
          <a:prstGeom prst="rect">
            <a:avLst/>
          </a:prstGeom>
          <a:solidFill>
            <a:schemeClr val="bg1">
              <a:lumMod val="95000"/>
            </a:schemeClr>
          </a:solidFill>
        </p:spPr>
        <p:txBody>
          <a:bodyPr wrap="square" rtlCol="0">
            <a:spAutoFit/>
          </a:bodyPr>
          <a:lstStyle/>
          <a:p>
            <a:pPr eaLnBrk="1" fontAlgn="auto" hangingPunct="1">
              <a:spcBef>
                <a:spcPts val="0"/>
              </a:spcBef>
              <a:spcAft>
                <a:spcPts val="0"/>
              </a:spcAft>
            </a:pPr>
            <a:r>
              <a:rPr lang="en-US" sz="1600" i="0" dirty="0" err="1" smtClean="0">
                <a:solidFill>
                  <a:prstClr val="black"/>
                </a:solidFill>
                <a:latin typeface="Calibri" panose="020F0502020204030204"/>
                <a:ea typeface="+mn-ea"/>
              </a:rPr>
              <a:t>CdTe</a:t>
            </a:r>
            <a:endParaRPr lang="en-US" sz="1600" i="0" dirty="0">
              <a:solidFill>
                <a:prstClr val="black"/>
              </a:solidFill>
              <a:latin typeface="Calibri" panose="020F0502020204030204"/>
              <a:ea typeface="+mn-ea"/>
            </a:endParaRPr>
          </a:p>
        </p:txBody>
      </p:sp>
    </p:spTree>
    <p:extLst>
      <p:ext uri="{BB962C8B-B14F-4D97-AF65-F5344CB8AC3E}">
        <p14:creationId xmlns:p14="http://schemas.microsoft.com/office/powerpoint/2010/main" val="2454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097"/>
                                        </p:tgtEl>
                                        <p:attrNameLst>
                                          <p:attrName>style.visibility</p:attrName>
                                        </p:attrNameLst>
                                      </p:cBhvr>
                                      <p:to>
                                        <p:strVal val="visible"/>
                                      </p:to>
                                    </p:set>
                                    <p:anim calcmode="lin" valueType="num">
                                      <p:cBhvr additive="base">
                                        <p:cTn id="37" dur="500" fill="hold"/>
                                        <p:tgtEl>
                                          <p:spTgt spid="4097"/>
                                        </p:tgtEl>
                                        <p:attrNameLst>
                                          <p:attrName>ppt_x</p:attrName>
                                        </p:attrNameLst>
                                      </p:cBhvr>
                                      <p:tavLst>
                                        <p:tav tm="0">
                                          <p:val>
                                            <p:strVal val="#ppt_x"/>
                                          </p:val>
                                        </p:tav>
                                        <p:tav tm="100000">
                                          <p:val>
                                            <p:strVal val="#ppt_x"/>
                                          </p:val>
                                        </p:tav>
                                      </p:tavLst>
                                    </p:anim>
                                    <p:anim calcmode="lin" valueType="num">
                                      <p:cBhvr additive="base">
                                        <p:cTn id="38" dur="500" fill="hold"/>
                                        <p:tgtEl>
                                          <p:spTgt spid="409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ppt_x"/>
                                          </p:val>
                                        </p:tav>
                                        <p:tav tm="100000">
                                          <p:val>
                                            <p:strVal val="#ppt_x"/>
                                          </p:val>
                                        </p:tav>
                                      </p:tavLst>
                                    </p:anim>
                                    <p:anim calcmode="lin" valueType="num">
                                      <p:cBhvr additive="base">
                                        <p:cTn id="42" dur="500" fill="hold"/>
                                        <p:tgtEl>
                                          <p:spTgt spid="2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fill="hold"/>
                                        <p:tgtEl>
                                          <p:spTgt spid="7"/>
                                        </p:tgtEl>
                                        <p:attrNameLst>
                                          <p:attrName>ppt_x</p:attrName>
                                        </p:attrNameLst>
                                      </p:cBhvr>
                                      <p:tavLst>
                                        <p:tav tm="0">
                                          <p:val>
                                            <p:strVal val="#ppt_x"/>
                                          </p:val>
                                        </p:tav>
                                        <p:tav tm="100000">
                                          <p:val>
                                            <p:strVal val="#ppt_x"/>
                                          </p:val>
                                        </p:tav>
                                      </p:tavLst>
                                    </p:anim>
                                    <p:anim calcmode="lin" valueType="num">
                                      <p:cBhvr additive="base">
                                        <p:cTn id="54" dur="500" fill="hold"/>
                                        <p:tgtEl>
                                          <p:spTgt spid="7"/>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ppt_x"/>
                                          </p:val>
                                        </p:tav>
                                        <p:tav tm="100000">
                                          <p:val>
                                            <p:strVal val="#ppt_x"/>
                                          </p:val>
                                        </p:tav>
                                      </p:tavLst>
                                    </p:anim>
                                    <p:anim calcmode="lin" valueType="num">
                                      <p:cBhvr additive="base">
                                        <p:cTn id="58" dur="500" fill="hold"/>
                                        <p:tgtEl>
                                          <p:spTgt spid="17"/>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48"/>
                                        </p:tgtEl>
                                        <p:attrNameLst>
                                          <p:attrName>style.visibility</p:attrName>
                                        </p:attrNameLst>
                                      </p:cBhvr>
                                      <p:to>
                                        <p:strVal val="visible"/>
                                      </p:to>
                                    </p:set>
                                    <p:anim calcmode="lin" valueType="num">
                                      <p:cBhvr additive="base">
                                        <p:cTn id="61" dur="500" fill="hold"/>
                                        <p:tgtEl>
                                          <p:spTgt spid="48"/>
                                        </p:tgtEl>
                                        <p:attrNameLst>
                                          <p:attrName>ppt_x</p:attrName>
                                        </p:attrNameLst>
                                      </p:cBhvr>
                                      <p:tavLst>
                                        <p:tav tm="0">
                                          <p:val>
                                            <p:strVal val="#ppt_x"/>
                                          </p:val>
                                        </p:tav>
                                        <p:tav tm="100000">
                                          <p:val>
                                            <p:strVal val="#ppt_x"/>
                                          </p:val>
                                        </p:tav>
                                      </p:tavLst>
                                    </p:anim>
                                    <p:anim calcmode="lin" valueType="num">
                                      <p:cBhvr additive="base">
                                        <p:cTn id="62" dur="500" fill="hold"/>
                                        <p:tgtEl>
                                          <p:spTgt spid="48"/>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49"/>
                                        </p:tgtEl>
                                        <p:attrNameLst>
                                          <p:attrName>style.visibility</p:attrName>
                                        </p:attrNameLst>
                                      </p:cBhvr>
                                      <p:to>
                                        <p:strVal val="visible"/>
                                      </p:to>
                                    </p:set>
                                    <p:anim calcmode="lin" valueType="num">
                                      <p:cBhvr additive="base">
                                        <p:cTn id="65" dur="500" fill="hold"/>
                                        <p:tgtEl>
                                          <p:spTgt spid="49"/>
                                        </p:tgtEl>
                                        <p:attrNameLst>
                                          <p:attrName>ppt_x</p:attrName>
                                        </p:attrNameLst>
                                      </p:cBhvr>
                                      <p:tavLst>
                                        <p:tav tm="0">
                                          <p:val>
                                            <p:strVal val="#ppt_x"/>
                                          </p:val>
                                        </p:tav>
                                        <p:tav tm="100000">
                                          <p:val>
                                            <p:strVal val="#ppt_x"/>
                                          </p:val>
                                        </p:tav>
                                      </p:tavLst>
                                    </p:anim>
                                    <p:anim calcmode="lin" valueType="num">
                                      <p:cBhvr additive="base">
                                        <p:cTn id="66" dur="500" fill="hold"/>
                                        <p:tgtEl>
                                          <p:spTgt spid="49"/>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47"/>
                                        </p:tgtEl>
                                        <p:attrNameLst>
                                          <p:attrName>style.visibility</p:attrName>
                                        </p:attrNameLst>
                                      </p:cBhvr>
                                      <p:to>
                                        <p:strVal val="visible"/>
                                      </p:to>
                                    </p:set>
                                    <p:anim calcmode="lin" valueType="num">
                                      <p:cBhvr additive="base">
                                        <p:cTn id="69" dur="500" fill="hold"/>
                                        <p:tgtEl>
                                          <p:spTgt spid="47"/>
                                        </p:tgtEl>
                                        <p:attrNameLst>
                                          <p:attrName>ppt_x</p:attrName>
                                        </p:attrNameLst>
                                      </p:cBhvr>
                                      <p:tavLst>
                                        <p:tav tm="0">
                                          <p:val>
                                            <p:strVal val="#ppt_x"/>
                                          </p:val>
                                        </p:tav>
                                        <p:tav tm="100000">
                                          <p:val>
                                            <p:strVal val="#ppt_x"/>
                                          </p:val>
                                        </p:tav>
                                      </p:tavLst>
                                    </p:anim>
                                    <p:anim calcmode="lin" valueType="num">
                                      <p:cBhvr additive="base">
                                        <p:cTn id="70" dur="500" fill="hold"/>
                                        <p:tgtEl>
                                          <p:spTgt spid="47"/>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additive="base">
                                        <p:cTn id="73" dur="500" fill="hold"/>
                                        <p:tgtEl>
                                          <p:spTgt spid="54"/>
                                        </p:tgtEl>
                                        <p:attrNameLst>
                                          <p:attrName>ppt_x</p:attrName>
                                        </p:attrNameLst>
                                      </p:cBhvr>
                                      <p:tavLst>
                                        <p:tav tm="0">
                                          <p:val>
                                            <p:strVal val="#ppt_x"/>
                                          </p:val>
                                        </p:tav>
                                        <p:tav tm="100000">
                                          <p:val>
                                            <p:strVal val="#ppt_x"/>
                                          </p:val>
                                        </p:tav>
                                      </p:tavLst>
                                    </p:anim>
                                    <p:anim calcmode="lin" valueType="num">
                                      <p:cBhvr additive="base">
                                        <p:cTn id="74" dur="500" fill="hold"/>
                                        <p:tgtEl>
                                          <p:spTgt spid="54"/>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53"/>
                                        </p:tgtEl>
                                        <p:attrNameLst>
                                          <p:attrName>style.visibility</p:attrName>
                                        </p:attrNameLst>
                                      </p:cBhvr>
                                      <p:to>
                                        <p:strVal val="visible"/>
                                      </p:to>
                                    </p:set>
                                    <p:anim calcmode="lin" valueType="num">
                                      <p:cBhvr additive="base">
                                        <p:cTn id="77" dur="500" fill="hold"/>
                                        <p:tgtEl>
                                          <p:spTgt spid="53"/>
                                        </p:tgtEl>
                                        <p:attrNameLst>
                                          <p:attrName>ppt_x</p:attrName>
                                        </p:attrNameLst>
                                      </p:cBhvr>
                                      <p:tavLst>
                                        <p:tav tm="0">
                                          <p:val>
                                            <p:strVal val="#ppt_x"/>
                                          </p:val>
                                        </p:tav>
                                        <p:tav tm="100000">
                                          <p:val>
                                            <p:strVal val="#ppt_x"/>
                                          </p:val>
                                        </p:tav>
                                      </p:tavLst>
                                    </p:anim>
                                    <p:anim calcmode="lin" valueType="num">
                                      <p:cBhvr additive="base">
                                        <p:cTn id="78" dur="500" fill="hold"/>
                                        <p:tgtEl>
                                          <p:spTgt spid="53"/>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500" fill="hold"/>
                                        <p:tgtEl>
                                          <p:spTgt spid="52"/>
                                        </p:tgtEl>
                                        <p:attrNameLst>
                                          <p:attrName>ppt_x</p:attrName>
                                        </p:attrNameLst>
                                      </p:cBhvr>
                                      <p:tavLst>
                                        <p:tav tm="0">
                                          <p:val>
                                            <p:strVal val="#ppt_x"/>
                                          </p:val>
                                        </p:tav>
                                        <p:tav tm="100000">
                                          <p:val>
                                            <p:strVal val="#ppt_x"/>
                                          </p:val>
                                        </p:tav>
                                      </p:tavLst>
                                    </p:anim>
                                    <p:anim calcmode="lin" valueType="num">
                                      <p:cBhvr additive="base">
                                        <p:cTn id="82" dur="5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50"/>
                                        </p:tgtEl>
                                        <p:attrNameLst>
                                          <p:attrName>style.visibility</p:attrName>
                                        </p:attrNameLst>
                                      </p:cBhvr>
                                      <p:to>
                                        <p:strVal val="visible"/>
                                      </p:to>
                                    </p:set>
                                    <p:anim calcmode="lin" valueType="num">
                                      <p:cBhvr additive="base">
                                        <p:cTn id="85" dur="500" fill="hold"/>
                                        <p:tgtEl>
                                          <p:spTgt spid="50"/>
                                        </p:tgtEl>
                                        <p:attrNameLst>
                                          <p:attrName>ppt_x</p:attrName>
                                        </p:attrNameLst>
                                      </p:cBhvr>
                                      <p:tavLst>
                                        <p:tav tm="0">
                                          <p:val>
                                            <p:strVal val="#ppt_x"/>
                                          </p:val>
                                        </p:tav>
                                        <p:tav tm="100000">
                                          <p:val>
                                            <p:strVal val="#ppt_x"/>
                                          </p:val>
                                        </p:tav>
                                      </p:tavLst>
                                    </p:anim>
                                    <p:anim calcmode="lin" valueType="num">
                                      <p:cBhvr additive="base">
                                        <p:cTn id="86" dur="500" fill="hold"/>
                                        <p:tgtEl>
                                          <p:spTgt spid="50"/>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5"/>
                                        </p:tgtEl>
                                        <p:attrNameLst>
                                          <p:attrName>style.visibility</p:attrName>
                                        </p:attrNameLst>
                                      </p:cBhvr>
                                      <p:to>
                                        <p:strVal val="visible"/>
                                      </p:to>
                                    </p:set>
                                    <p:anim calcmode="lin" valueType="num">
                                      <p:cBhvr additive="base">
                                        <p:cTn id="89" dur="500" fill="hold"/>
                                        <p:tgtEl>
                                          <p:spTgt spid="5"/>
                                        </p:tgtEl>
                                        <p:attrNameLst>
                                          <p:attrName>ppt_x</p:attrName>
                                        </p:attrNameLst>
                                      </p:cBhvr>
                                      <p:tavLst>
                                        <p:tav tm="0">
                                          <p:val>
                                            <p:strVal val="#ppt_x"/>
                                          </p:val>
                                        </p:tav>
                                        <p:tav tm="100000">
                                          <p:val>
                                            <p:strVal val="#ppt_x"/>
                                          </p:val>
                                        </p:tav>
                                      </p:tavLst>
                                    </p:anim>
                                    <p:anim calcmode="lin" valueType="num">
                                      <p:cBhvr additive="base">
                                        <p:cTn id="9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4"/>
                                        </p:tgtEl>
                                        <p:attrNameLst>
                                          <p:attrName>style.visibility</p:attrName>
                                        </p:attrNameLst>
                                      </p:cBhvr>
                                      <p:to>
                                        <p:strVal val="visible"/>
                                      </p:to>
                                    </p:set>
                                    <p:anim calcmode="lin" valueType="num">
                                      <p:cBhvr additive="base">
                                        <p:cTn id="95" dur="500" fill="hold"/>
                                        <p:tgtEl>
                                          <p:spTgt spid="4"/>
                                        </p:tgtEl>
                                        <p:attrNameLst>
                                          <p:attrName>ppt_x</p:attrName>
                                        </p:attrNameLst>
                                      </p:cBhvr>
                                      <p:tavLst>
                                        <p:tav tm="0">
                                          <p:val>
                                            <p:strVal val="#ppt_x"/>
                                          </p:val>
                                        </p:tav>
                                        <p:tav tm="100000">
                                          <p:val>
                                            <p:strVal val="#ppt_x"/>
                                          </p:val>
                                        </p:tav>
                                      </p:tavLst>
                                    </p:anim>
                                    <p:anim calcmode="lin" valueType="num">
                                      <p:cBhvr additive="base">
                                        <p:cTn id="96" dur="500" fill="hold"/>
                                        <p:tgtEl>
                                          <p:spTgt spid="4"/>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51"/>
                                        </p:tgtEl>
                                        <p:attrNameLst>
                                          <p:attrName>style.visibility</p:attrName>
                                        </p:attrNameLst>
                                      </p:cBhvr>
                                      <p:to>
                                        <p:strVal val="visible"/>
                                      </p:to>
                                    </p:set>
                                    <p:anim calcmode="lin" valueType="num">
                                      <p:cBhvr additive="base">
                                        <p:cTn id="99" dur="500" fill="hold"/>
                                        <p:tgtEl>
                                          <p:spTgt spid="51"/>
                                        </p:tgtEl>
                                        <p:attrNameLst>
                                          <p:attrName>ppt_x</p:attrName>
                                        </p:attrNameLst>
                                      </p:cBhvr>
                                      <p:tavLst>
                                        <p:tav tm="0">
                                          <p:val>
                                            <p:strVal val="#ppt_x"/>
                                          </p:val>
                                        </p:tav>
                                        <p:tav tm="100000">
                                          <p:val>
                                            <p:strVal val="#ppt_x"/>
                                          </p:val>
                                        </p:tav>
                                      </p:tavLst>
                                    </p:anim>
                                    <p:anim calcmode="lin" valueType="num">
                                      <p:cBhvr additive="base">
                                        <p:cTn id="100" dur="500" fill="hold"/>
                                        <p:tgtEl>
                                          <p:spTgt spid="51"/>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6"/>
                                        </p:tgtEl>
                                        <p:attrNameLst>
                                          <p:attrName>style.visibility</p:attrName>
                                        </p:attrNameLst>
                                      </p:cBhvr>
                                      <p:to>
                                        <p:strVal val="visible"/>
                                      </p:to>
                                    </p:set>
                                    <p:anim calcmode="lin" valueType="num">
                                      <p:cBhvr additive="base">
                                        <p:cTn id="103" dur="500" fill="hold"/>
                                        <p:tgtEl>
                                          <p:spTgt spid="6"/>
                                        </p:tgtEl>
                                        <p:attrNameLst>
                                          <p:attrName>ppt_x</p:attrName>
                                        </p:attrNameLst>
                                      </p:cBhvr>
                                      <p:tavLst>
                                        <p:tav tm="0">
                                          <p:val>
                                            <p:strVal val="#ppt_x"/>
                                          </p:val>
                                        </p:tav>
                                        <p:tav tm="100000">
                                          <p:val>
                                            <p:strVal val="#ppt_x"/>
                                          </p:val>
                                        </p:tav>
                                      </p:tavLst>
                                    </p:anim>
                                    <p:anim calcmode="lin" valueType="num">
                                      <p:cBhvr additive="base">
                                        <p:cTn id="104" dur="500" fill="hold"/>
                                        <p:tgtEl>
                                          <p:spTgt spid="6"/>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42"/>
                                        </p:tgtEl>
                                        <p:attrNameLst>
                                          <p:attrName>style.visibility</p:attrName>
                                        </p:attrNameLst>
                                      </p:cBhvr>
                                      <p:to>
                                        <p:strVal val="visible"/>
                                      </p:to>
                                    </p:set>
                                    <p:anim calcmode="lin" valueType="num">
                                      <p:cBhvr additive="base">
                                        <p:cTn id="107" dur="500" fill="hold"/>
                                        <p:tgtEl>
                                          <p:spTgt spid="42"/>
                                        </p:tgtEl>
                                        <p:attrNameLst>
                                          <p:attrName>ppt_x</p:attrName>
                                        </p:attrNameLst>
                                      </p:cBhvr>
                                      <p:tavLst>
                                        <p:tav tm="0">
                                          <p:val>
                                            <p:strVal val="#ppt_x"/>
                                          </p:val>
                                        </p:tav>
                                        <p:tav tm="100000">
                                          <p:val>
                                            <p:strVal val="#ppt_x"/>
                                          </p:val>
                                        </p:tav>
                                      </p:tavLst>
                                    </p:anim>
                                    <p:anim calcmode="lin" valueType="num">
                                      <p:cBhvr additive="base">
                                        <p:cTn id="108" dur="500" fill="hold"/>
                                        <p:tgtEl>
                                          <p:spTgt spid="42"/>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41"/>
                                        </p:tgtEl>
                                        <p:attrNameLst>
                                          <p:attrName>style.visibility</p:attrName>
                                        </p:attrNameLst>
                                      </p:cBhvr>
                                      <p:to>
                                        <p:strVal val="visible"/>
                                      </p:to>
                                    </p:set>
                                    <p:anim calcmode="lin" valueType="num">
                                      <p:cBhvr additive="base">
                                        <p:cTn id="111" dur="500" fill="hold"/>
                                        <p:tgtEl>
                                          <p:spTgt spid="41"/>
                                        </p:tgtEl>
                                        <p:attrNameLst>
                                          <p:attrName>ppt_x</p:attrName>
                                        </p:attrNameLst>
                                      </p:cBhvr>
                                      <p:tavLst>
                                        <p:tav tm="0">
                                          <p:val>
                                            <p:strVal val="#ppt_x"/>
                                          </p:val>
                                        </p:tav>
                                        <p:tav tm="100000">
                                          <p:val>
                                            <p:strVal val="#ppt_x"/>
                                          </p:val>
                                        </p:tav>
                                      </p:tavLst>
                                    </p:anim>
                                    <p:anim calcmode="lin" valueType="num">
                                      <p:cBhvr additive="base">
                                        <p:cTn id="112" dur="500" fill="hold"/>
                                        <p:tgtEl>
                                          <p:spTgt spid="41"/>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18"/>
                                        </p:tgtEl>
                                        <p:attrNameLst>
                                          <p:attrName>style.visibility</p:attrName>
                                        </p:attrNameLst>
                                      </p:cBhvr>
                                      <p:to>
                                        <p:strVal val="visible"/>
                                      </p:to>
                                    </p:set>
                                    <p:anim calcmode="lin" valueType="num">
                                      <p:cBhvr additive="base">
                                        <p:cTn id="115" dur="500" fill="hold"/>
                                        <p:tgtEl>
                                          <p:spTgt spid="18"/>
                                        </p:tgtEl>
                                        <p:attrNameLst>
                                          <p:attrName>ppt_x</p:attrName>
                                        </p:attrNameLst>
                                      </p:cBhvr>
                                      <p:tavLst>
                                        <p:tav tm="0">
                                          <p:val>
                                            <p:strVal val="#ppt_x"/>
                                          </p:val>
                                        </p:tav>
                                        <p:tav tm="100000">
                                          <p:val>
                                            <p:strVal val="#ppt_x"/>
                                          </p:val>
                                        </p:tav>
                                      </p:tavLst>
                                    </p:anim>
                                    <p:anim calcmode="lin" valueType="num">
                                      <p:cBhvr additive="base">
                                        <p:cTn id="116" dur="500" fill="hold"/>
                                        <p:tgtEl>
                                          <p:spTgt spid="18"/>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21"/>
                                        </p:tgtEl>
                                        <p:attrNameLst>
                                          <p:attrName>style.visibility</p:attrName>
                                        </p:attrNameLst>
                                      </p:cBhvr>
                                      <p:to>
                                        <p:strVal val="visible"/>
                                      </p:to>
                                    </p:set>
                                    <p:anim calcmode="lin" valueType="num">
                                      <p:cBhvr additive="base">
                                        <p:cTn id="119" dur="500" fill="hold"/>
                                        <p:tgtEl>
                                          <p:spTgt spid="21"/>
                                        </p:tgtEl>
                                        <p:attrNameLst>
                                          <p:attrName>ppt_x</p:attrName>
                                        </p:attrNameLst>
                                      </p:cBhvr>
                                      <p:tavLst>
                                        <p:tav tm="0">
                                          <p:val>
                                            <p:strVal val="#ppt_x"/>
                                          </p:val>
                                        </p:tav>
                                        <p:tav tm="100000">
                                          <p:val>
                                            <p:strVal val="#ppt_x"/>
                                          </p:val>
                                        </p:tav>
                                      </p:tavLst>
                                    </p:anim>
                                    <p:anim calcmode="lin" valueType="num">
                                      <p:cBhvr additive="base">
                                        <p:cTn id="120" dur="500" fill="hold"/>
                                        <p:tgtEl>
                                          <p:spTgt spid="21"/>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24"/>
                                        </p:tgtEl>
                                        <p:attrNameLst>
                                          <p:attrName>style.visibility</p:attrName>
                                        </p:attrNameLst>
                                      </p:cBhvr>
                                      <p:to>
                                        <p:strVal val="visible"/>
                                      </p:to>
                                    </p:set>
                                    <p:anim calcmode="lin" valueType="num">
                                      <p:cBhvr additive="base">
                                        <p:cTn id="123" dur="500" fill="hold"/>
                                        <p:tgtEl>
                                          <p:spTgt spid="24"/>
                                        </p:tgtEl>
                                        <p:attrNameLst>
                                          <p:attrName>ppt_x</p:attrName>
                                        </p:attrNameLst>
                                      </p:cBhvr>
                                      <p:tavLst>
                                        <p:tav tm="0">
                                          <p:val>
                                            <p:strVal val="#ppt_x"/>
                                          </p:val>
                                        </p:tav>
                                        <p:tav tm="100000">
                                          <p:val>
                                            <p:strVal val="#ppt_x"/>
                                          </p:val>
                                        </p:tav>
                                      </p:tavLst>
                                    </p:anim>
                                    <p:anim calcmode="lin" valueType="num">
                                      <p:cBhvr additive="base">
                                        <p:cTn id="124" dur="500" fill="hold"/>
                                        <p:tgtEl>
                                          <p:spTgt spid="24"/>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16"/>
                                        </p:tgtEl>
                                        <p:attrNameLst>
                                          <p:attrName>style.visibility</p:attrName>
                                        </p:attrNameLst>
                                      </p:cBhvr>
                                      <p:to>
                                        <p:strVal val="visible"/>
                                      </p:to>
                                    </p:set>
                                    <p:anim calcmode="lin" valueType="num">
                                      <p:cBhvr additive="base">
                                        <p:cTn id="127" dur="500" fill="hold"/>
                                        <p:tgtEl>
                                          <p:spTgt spid="16"/>
                                        </p:tgtEl>
                                        <p:attrNameLst>
                                          <p:attrName>ppt_x</p:attrName>
                                        </p:attrNameLst>
                                      </p:cBhvr>
                                      <p:tavLst>
                                        <p:tav tm="0">
                                          <p:val>
                                            <p:strVal val="#ppt_x"/>
                                          </p:val>
                                        </p:tav>
                                        <p:tav tm="100000">
                                          <p:val>
                                            <p:strVal val="#ppt_x"/>
                                          </p:val>
                                        </p:tav>
                                      </p:tavLst>
                                    </p:anim>
                                    <p:anim calcmode="lin" valueType="num">
                                      <p:cBhvr additive="base">
                                        <p:cTn id="128" dur="500" fill="hold"/>
                                        <p:tgtEl>
                                          <p:spTgt spid="16"/>
                                        </p:tgtEl>
                                        <p:attrNameLst>
                                          <p:attrName>ppt_y</p:attrName>
                                        </p:attrNameLst>
                                      </p:cBhvr>
                                      <p:tavLst>
                                        <p:tav tm="0">
                                          <p:val>
                                            <p:strVal val="1+#ppt_h/2"/>
                                          </p:val>
                                        </p:tav>
                                        <p:tav tm="100000">
                                          <p:val>
                                            <p:strVal val="#ppt_y"/>
                                          </p:val>
                                        </p:tav>
                                      </p:tavLst>
                                    </p:anim>
                                  </p:childTnLst>
                                </p:cTn>
                              </p:par>
                              <p:par>
                                <p:cTn id="129" presetID="2" presetClass="entr" presetSubtype="4" fill="hold" nodeType="withEffect">
                                  <p:stCondLst>
                                    <p:cond delay="0"/>
                                  </p:stCondLst>
                                  <p:childTnLst>
                                    <p:set>
                                      <p:cBhvr>
                                        <p:cTn id="130" dur="1" fill="hold">
                                          <p:stCondLst>
                                            <p:cond delay="0"/>
                                          </p:stCondLst>
                                        </p:cTn>
                                        <p:tgtEl>
                                          <p:spTgt spid="8"/>
                                        </p:tgtEl>
                                        <p:attrNameLst>
                                          <p:attrName>style.visibility</p:attrName>
                                        </p:attrNameLst>
                                      </p:cBhvr>
                                      <p:to>
                                        <p:strVal val="visible"/>
                                      </p:to>
                                    </p:set>
                                    <p:anim calcmode="lin" valueType="num">
                                      <p:cBhvr additive="base">
                                        <p:cTn id="131" dur="500" fill="hold"/>
                                        <p:tgtEl>
                                          <p:spTgt spid="8"/>
                                        </p:tgtEl>
                                        <p:attrNameLst>
                                          <p:attrName>ppt_x</p:attrName>
                                        </p:attrNameLst>
                                      </p:cBhvr>
                                      <p:tavLst>
                                        <p:tav tm="0">
                                          <p:val>
                                            <p:strVal val="#ppt_x"/>
                                          </p:val>
                                        </p:tav>
                                        <p:tav tm="100000">
                                          <p:val>
                                            <p:strVal val="#ppt_x"/>
                                          </p:val>
                                        </p:tav>
                                      </p:tavLst>
                                    </p:anim>
                                    <p:anim calcmode="lin" valueType="num">
                                      <p:cBhvr additive="base">
                                        <p:cTn id="1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64"/>
                                        </p:tgtEl>
                                        <p:attrNameLst>
                                          <p:attrName>style.visibility</p:attrName>
                                        </p:attrNameLst>
                                      </p:cBhvr>
                                      <p:to>
                                        <p:strVal val="visible"/>
                                      </p:to>
                                    </p:set>
                                    <p:anim calcmode="lin" valueType="num">
                                      <p:cBhvr additive="base">
                                        <p:cTn id="137" dur="500" fill="hold"/>
                                        <p:tgtEl>
                                          <p:spTgt spid="64"/>
                                        </p:tgtEl>
                                        <p:attrNameLst>
                                          <p:attrName>ppt_x</p:attrName>
                                        </p:attrNameLst>
                                      </p:cBhvr>
                                      <p:tavLst>
                                        <p:tav tm="0">
                                          <p:val>
                                            <p:strVal val="#ppt_x"/>
                                          </p:val>
                                        </p:tav>
                                        <p:tav tm="100000">
                                          <p:val>
                                            <p:strVal val="#ppt_x"/>
                                          </p:val>
                                        </p:tav>
                                      </p:tavLst>
                                    </p:anim>
                                    <p:anim calcmode="lin" valueType="num">
                                      <p:cBhvr additive="base">
                                        <p:cTn id="138" dur="500" fill="hold"/>
                                        <p:tgtEl>
                                          <p:spTgt spid="64"/>
                                        </p:tgtEl>
                                        <p:attrNameLst>
                                          <p:attrName>ppt_y</p:attrName>
                                        </p:attrNameLst>
                                      </p:cBhvr>
                                      <p:tavLst>
                                        <p:tav tm="0">
                                          <p:val>
                                            <p:strVal val="1+#ppt_h/2"/>
                                          </p:val>
                                        </p:tav>
                                        <p:tav tm="100000">
                                          <p:val>
                                            <p:strVal val="#ppt_y"/>
                                          </p:val>
                                        </p:tav>
                                      </p:tavLst>
                                    </p:anim>
                                  </p:childTnLst>
                                </p:cTn>
                              </p:par>
                              <p:par>
                                <p:cTn id="139" presetID="2" presetClass="entr" presetSubtype="4" fill="hold" nodeType="withEffect">
                                  <p:stCondLst>
                                    <p:cond delay="0"/>
                                  </p:stCondLst>
                                  <p:childTnLst>
                                    <p:set>
                                      <p:cBhvr>
                                        <p:cTn id="140" dur="1" fill="hold">
                                          <p:stCondLst>
                                            <p:cond delay="0"/>
                                          </p:stCondLst>
                                        </p:cTn>
                                        <p:tgtEl>
                                          <p:spTgt spid="36"/>
                                        </p:tgtEl>
                                        <p:attrNameLst>
                                          <p:attrName>style.visibility</p:attrName>
                                        </p:attrNameLst>
                                      </p:cBhvr>
                                      <p:to>
                                        <p:strVal val="visible"/>
                                      </p:to>
                                    </p:set>
                                    <p:anim calcmode="lin" valueType="num">
                                      <p:cBhvr additive="base">
                                        <p:cTn id="141" dur="500" fill="hold"/>
                                        <p:tgtEl>
                                          <p:spTgt spid="36"/>
                                        </p:tgtEl>
                                        <p:attrNameLst>
                                          <p:attrName>ppt_x</p:attrName>
                                        </p:attrNameLst>
                                      </p:cBhvr>
                                      <p:tavLst>
                                        <p:tav tm="0">
                                          <p:val>
                                            <p:strVal val="#ppt_x"/>
                                          </p:val>
                                        </p:tav>
                                        <p:tav tm="100000">
                                          <p:val>
                                            <p:strVal val="#ppt_x"/>
                                          </p:val>
                                        </p:tav>
                                      </p:tavLst>
                                    </p:anim>
                                    <p:anim calcmode="lin" valueType="num">
                                      <p:cBhvr additive="base">
                                        <p:cTn id="142" dur="500" fill="hold"/>
                                        <p:tgtEl>
                                          <p:spTgt spid="36"/>
                                        </p:tgtEl>
                                        <p:attrNameLst>
                                          <p:attrName>ppt_y</p:attrName>
                                        </p:attrNameLst>
                                      </p:cBhvr>
                                      <p:tavLst>
                                        <p:tav tm="0">
                                          <p:val>
                                            <p:strVal val="1+#ppt_h/2"/>
                                          </p:val>
                                        </p:tav>
                                        <p:tav tm="100000">
                                          <p:val>
                                            <p:strVal val="#ppt_y"/>
                                          </p:val>
                                        </p:tav>
                                      </p:tavLst>
                                    </p:anim>
                                  </p:childTnLst>
                                </p:cTn>
                              </p:par>
                              <p:par>
                                <p:cTn id="143" presetID="2" presetClass="entr" presetSubtype="4" fill="hold" nodeType="withEffect">
                                  <p:stCondLst>
                                    <p:cond delay="0"/>
                                  </p:stCondLst>
                                  <p:childTnLst>
                                    <p:set>
                                      <p:cBhvr>
                                        <p:cTn id="144" dur="1" fill="hold">
                                          <p:stCondLst>
                                            <p:cond delay="0"/>
                                          </p:stCondLst>
                                        </p:cTn>
                                        <p:tgtEl>
                                          <p:spTgt spid="37"/>
                                        </p:tgtEl>
                                        <p:attrNameLst>
                                          <p:attrName>style.visibility</p:attrName>
                                        </p:attrNameLst>
                                      </p:cBhvr>
                                      <p:to>
                                        <p:strVal val="visible"/>
                                      </p:to>
                                    </p:set>
                                    <p:anim calcmode="lin" valueType="num">
                                      <p:cBhvr additive="base">
                                        <p:cTn id="145" dur="500" fill="hold"/>
                                        <p:tgtEl>
                                          <p:spTgt spid="37"/>
                                        </p:tgtEl>
                                        <p:attrNameLst>
                                          <p:attrName>ppt_x</p:attrName>
                                        </p:attrNameLst>
                                      </p:cBhvr>
                                      <p:tavLst>
                                        <p:tav tm="0">
                                          <p:val>
                                            <p:strVal val="#ppt_x"/>
                                          </p:val>
                                        </p:tav>
                                        <p:tav tm="100000">
                                          <p:val>
                                            <p:strVal val="#ppt_x"/>
                                          </p:val>
                                        </p:tav>
                                      </p:tavLst>
                                    </p:anim>
                                    <p:anim calcmode="lin" valueType="num">
                                      <p:cBhvr additive="base">
                                        <p:cTn id="146" dur="500" fill="hold"/>
                                        <p:tgtEl>
                                          <p:spTgt spid="37"/>
                                        </p:tgtEl>
                                        <p:attrNameLst>
                                          <p:attrName>ppt_y</p:attrName>
                                        </p:attrNameLst>
                                      </p:cBhvr>
                                      <p:tavLst>
                                        <p:tav tm="0">
                                          <p:val>
                                            <p:strVal val="1+#ppt_h/2"/>
                                          </p:val>
                                        </p:tav>
                                        <p:tav tm="100000">
                                          <p:val>
                                            <p:strVal val="#ppt_y"/>
                                          </p:val>
                                        </p:tav>
                                      </p:tavLst>
                                    </p:anim>
                                  </p:childTnLst>
                                </p:cTn>
                              </p:par>
                              <p:par>
                                <p:cTn id="147" presetID="2" presetClass="entr" presetSubtype="4" fill="hold" nodeType="withEffect">
                                  <p:stCondLst>
                                    <p:cond delay="0"/>
                                  </p:stCondLst>
                                  <p:childTnLst>
                                    <p:set>
                                      <p:cBhvr>
                                        <p:cTn id="148" dur="1" fill="hold">
                                          <p:stCondLst>
                                            <p:cond delay="0"/>
                                          </p:stCondLst>
                                        </p:cTn>
                                        <p:tgtEl>
                                          <p:spTgt spid="43"/>
                                        </p:tgtEl>
                                        <p:attrNameLst>
                                          <p:attrName>style.visibility</p:attrName>
                                        </p:attrNameLst>
                                      </p:cBhvr>
                                      <p:to>
                                        <p:strVal val="visible"/>
                                      </p:to>
                                    </p:set>
                                    <p:anim calcmode="lin" valueType="num">
                                      <p:cBhvr additive="base">
                                        <p:cTn id="149" dur="500" fill="hold"/>
                                        <p:tgtEl>
                                          <p:spTgt spid="43"/>
                                        </p:tgtEl>
                                        <p:attrNameLst>
                                          <p:attrName>ppt_x</p:attrName>
                                        </p:attrNameLst>
                                      </p:cBhvr>
                                      <p:tavLst>
                                        <p:tav tm="0">
                                          <p:val>
                                            <p:strVal val="#ppt_x"/>
                                          </p:val>
                                        </p:tav>
                                        <p:tav tm="100000">
                                          <p:val>
                                            <p:strVal val="#ppt_x"/>
                                          </p:val>
                                        </p:tav>
                                      </p:tavLst>
                                    </p:anim>
                                    <p:anim calcmode="lin" valueType="num">
                                      <p:cBhvr additive="base">
                                        <p:cTn id="15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21" grpId="0"/>
      <p:bldP spid="24" grpId="0"/>
      <p:bldP spid="64" grpId="0"/>
      <p:bldP spid="66" grpId="0"/>
      <p:bldP spid="19" grpId="0"/>
      <p:bldP spid="20" grpId="0"/>
      <p:bldP spid="22" grpId="0"/>
      <p:bldP spid="15" grpId="0"/>
      <p:bldP spid="47" grpId="0"/>
      <p:bldP spid="50" grpId="0" animBg="1"/>
      <p:bldP spid="51" grpId="0" animBg="1"/>
      <p:bldP spid="52" grpId="0"/>
      <p:bldP spid="53" grpId="0"/>
      <p:bldP spid="5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1266" y="-12829"/>
            <a:ext cx="5567734"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pPr>
            <a:r>
              <a:rPr lang="en-US" sz="3200" i="0" dirty="0" smtClean="0">
                <a:ln w="11430"/>
                <a:effectLst>
                  <a:outerShdw blurRad="38100" dist="38100" dir="2700000" algn="tl">
                    <a:srgbClr val="000000">
                      <a:alpha val="43137"/>
                    </a:srgbClr>
                  </a:outerShdw>
                </a:effectLst>
                <a:latin typeface="Comic Sans MS" pitchFamily="66" charset="0"/>
                <a:ea typeface="+mn-ea"/>
              </a:rPr>
              <a:t>Log-file</a:t>
            </a:r>
            <a:endParaRPr lang="en-US" sz="3200" i="0" dirty="0">
              <a:ln w="11430"/>
              <a:effectLst>
                <a:outerShdw blurRad="38100" dist="38100" dir="2700000" algn="tl">
                  <a:srgbClr val="000000">
                    <a:alpha val="43137"/>
                  </a:srgbClr>
                </a:outerShdw>
              </a:effectLst>
              <a:latin typeface="Comic Sans MS" pitchFamily="66" charset="0"/>
              <a:ea typeface="+mn-ea"/>
            </a:endParaRPr>
          </a:p>
        </p:txBody>
      </p:sp>
      <p:sp>
        <p:nvSpPr>
          <p:cNvPr id="7" name="TextBox 6"/>
          <p:cNvSpPr txBox="1"/>
          <p:nvPr/>
        </p:nvSpPr>
        <p:spPr>
          <a:xfrm>
            <a:off x="0" y="6488668"/>
            <a:ext cx="2615588" cy="369332"/>
          </a:xfrm>
          <a:prstGeom prst="rect">
            <a:avLst/>
          </a:prstGeom>
          <a:noFill/>
        </p:spPr>
        <p:txBody>
          <a:bodyPr wrap="none" rtlCol="0">
            <a:spAutoFit/>
          </a:bodyPr>
          <a:lstStyle/>
          <a:p>
            <a:pPr eaLnBrk="1" fontAlgn="auto" hangingPunct="1">
              <a:spcBef>
                <a:spcPts val="0"/>
              </a:spcBef>
              <a:spcAft>
                <a:spcPts val="0"/>
              </a:spcAft>
            </a:pPr>
            <a:r>
              <a:rPr lang="en-US" sz="1800" b="0" i="0" dirty="0" err="1" smtClean="0">
                <a:solidFill>
                  <a:prstClr val="black"/>
                </a:solidFill>
                <a:latin typeface="Calibri" panose="020F0502020204030204"/>
                <a:ea typeface="+mn-ea"/>
              </a:rPr>
              <a:t>Eran</a:t>
            </a:r>
            <a:r>
              <a:rPr lang="en-US" sz="1800" b="0" i="0" dirty="0" smtClean="0">
                <a:solidFill>
                  <a:prstClr val="black"/>
                </a:solidFill>
                <a:latin typeface="Calibri" panose="020F0502020204030204"/>
                <a:ea typeface="+mn-ea"/>
              </a:rPr>
              <a:t> Greenberg, GSECARS</a:t>
            </a:r>
            <a:endParaRPr lang="en-US" sz="1800" b="0" i="0" dirty="0">
              <a:solidFill>
                <a:prstClr val="black"/>
              </a:solidFill>
              <a:latin typeface="Calibri" panose="020F0502020204030204"/>
              <a:ea typeface="+mn-ea"/>
            </a:endParaRPr>
          </a:p>
        </p:txBody>
      </p:sp>
      <p:pic>
        <p:nvPicPr>
          <p:cNvPr id="6" name="Picture 5"/>
          <p:cNvPicPr/>
          <p:nvPr/>
        </p:nvPicPr>
        <p:blipFill>
          <a:blip r:embed="rId3"/>
          <a:stretch>
            <a:fillRect/>
          </a:stretch>
        </p:blipFill>
        <p:spPr>
          <a:xfrm>
            <a:off x="174170" y="715406"/>
            <a:ext cx="5567869" cy="4988710"/>
          </a:xfrm>
          <a:prstGeom prst="rect">
            <a:avLst/>
          </a:prstGeom>
        </p:spPr>
      </p:pic>
      <p:pic>
        <p:nvPicPr>
          <p:cNvPr id="8" name="Picture 7"/>
          <p:cNvPicPr/>
          <p:nvPr/>
        </p:nvPicPr>
        <p:blipFill>
          <a:blip r:embed="rId4"/>
          <a:stretch>
            <a:fillRect/>
          </a:stretch>
        </p:blipFill>
        <p:spPr>
          <a:xfrm>
            <a:off x="5256036" y="1684624"/>
            <a:ext cx="3767545" cy="4988710"/>
          </a:xfrm>
          <a:prstGeom prst="rect">
            <a:avLst/>
          </a:prstGeom>
        </p:spPr>
      </p:pic>
    </p:spTree>
    <p:extLst>
      <p:ext uri="{BB962C8B-B14F-4D97-AF65-F5344CB8AC3E}">
        <p14:creationId xmlns:p14="http://schemas.microsoft.com/office/powerpoint/2010/main" val="201102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p:cNvPicPr>
            <a:picLocks noChangeAspect="1"/>
          </p:cNvPicPr>
          <p:nvPr/>
        </p:nvPicPr>
        <p:blipFill>
          <a:blip r:embed="rId2"/>
          <a:stretch>
            <a:fillRect/>
          </a:stretch>
        </p:blipFill>
        <p:spPr>
          <a:xfrm flipH="1">
            <a:off x="2929889" y="600365"/>
            <a:ext cx="2956122" cy="2791527"/>
          </a:xfrm>
          <a:prstGeom prst="rect">
            <a:avLst/>
          </a:prstGeom>
        </p:spPr>
      </p:pic>
      <p:grpSp>
        <p:nvGrpSpPr>
          <p:cNvPr id="97" name="Group 96"/>
          <p:cNvGrpSpPr/>
          <p:nvPr/>
        </p:nvGrpSpPr>
        <p:grpSpPr>
          <a:xfrm>
            <a:off x="6090981" y="547817"/>
            <a:ext cx="2778534" cy="2501710"/>
            <a:chOff x="1905716" y="1116008"/>
            <a:chExt cx="1715679" cy="1621389"/>
          </a:xfrm>
        </p:grpSpPr>
        <p:grpSp>
          <p:nvGrpSpPr>
            <p:cNvPr id="9" name="Group 106"/>
            <p:cNvGrpSpPr>
              <a:grpSpLocks/>
            </p:cNvGrpSpPr>
            <p:nvPr/>
          </p:nvGrpSpPr>
          <p:grpSpPr bwMode="auto">
            <a:xfrm rot="5400000">
              <a:off x="2496889" y="1853804"/>
              <a:ext cx="571701" cy="506310"/>
              <a:chOff x="2036" y="1213"/>
              <a:chExt cx="564" cy="556"/>
            </a:xfrm>
          </p:grpSpPr>
          <p:sp>
            <p:nvSpPr>
              <p:cNvPr id="35" name="Oval 6"/>
              <p:cNvSpPr>
                <a:spLocks noChangeArrowheads="1"/>
              </p:cNvSpPr>
              <p:nvPr/>
            </p:nvSpPr>
            <p:spPr bwMode="auto">
              <a:xfrm rot="5400000">
                <a:off x="2298" y="1476"/>
                <a:ext cx="45" cy="33"/>
              </a:xfrm>
              <a:prstGeom prst="ellipse">
                <a:avLst/>
              </a:prstGeom>
              <a:solidFill>
                <a:schemeClr val="hlink"/>
              </a:solidFill>
              <a:ln w="9525">
                <a:solidFill>
                  <a:schemeClr val="tx1"/>
                </a:solidFill>
                <a:round/>
                <a:headEnd/>
                <a:tailEnd/>
              </a:ln>
            </p:spPr>
            <p:txBody>
              <a:bodyPr wrap="none" anchor="ctr"/>
              <a:lstStyle/>
              <a:p>
                <a:pPr fontAlgn="auto">
                  <a:spcBef>
                    <a:spcPts val="0"/>
                  </a:spcBef>
                  <a:spcAft>
                    <a:spcPts val="0"/>
                  </a:spcAft>
                </a:pPr>
                <a:endParaRPr lang="en-US" sz="1800" b="0" i="0">
                  <a:solidFill>
                    <a:prstClr val="black"/>
                  </a:solidFill>
                  <a:latin typeface="Garamond" pitchFamily="18" charset="0"/>
                  <a:ea typeface="ＭＳ Ｐゴシック" pitchFamily="34" charset="-128"/>
                </a:endParaRPr>
              </a:p>
            </p:txBody>
          </p:sp>
          <p:sp>
            <p:nvSpPr>
              <p:cNvPr id="36" name="Rectangle 9"/>
              <p:cNvSpPr>
                <a:spLocks noChangeArrowheads="1"/>
              </p:cNvSpPr>
              <p:nvPr/>
            </p:nvSpPr>
            <p:spPr bwMode="auto">
              <a:xfrm rot="5400000">
                <a:off x="2265" y="1208"/>
                <a:ext cx="105" cy="564"/>
              </a:xfrm>
              <a:prstGeom prst="rect">
                <a:avLst/>
              </a:prstGeom>
              <a:solidFill>
                <a:schemeClr val="bg2"/>
              </a:solidFill>
              <a:ln w="9525">
                <a:solidFill>
                  <a:schemeClr val="tx1"/>
                </a:solidFill>
                <a:miter lim="800000"/>
                <a:headEnd/>
                <a:tailEnd/>
              </a:ln>
            </p:spPr>
            <p:txBody>
              <a:bodyPr wrap="none" anchor="ctr"/>
              <a:lstStyle/>
              <a:p>
                <a:pPr fontAlgn="auto">
                  <a:spcBef>
                    <a:spcPts val="0"/>
                  </a:spcBef>
                  <a:spcAft>
                    <a:spcPts val="0"/>
                  </a:spcAft>
                </a:pPr>
                <a:endParaRPr lang="en-US" sz="1800" b="0" i="0">
                  <a:solidFill>
                    <a:prstClr val="black"/>
                  </a:solidFill>
                  <a:latin typeface="Garamond" pitchFamily="18" charset="0"/>
                  <a:ea typeface="ＭＳ Ｐゴシック" pitchFamily="34" charset="-128"/>
                </a:endParaRPr>
              </a:p>
            </p:txBody>
          </p:sp>
          <p:sp>
            <p:nvSpPr>
              <p:cNvPr id="37" name="Rectangle 10" descr="25%"/>
              <p:cNvSpPr>
                <a:spLocks noChangeArrowheads="1"/>
              </p:cNvSpPr>
              <p:nvPr/>
            </p:nvSpPr>
            <p:spPr bwMode="auto">
              <a:xfrm rot="5400000">
                <a:off x="2257" y="1437"/>
                <a:ext cx="109" cy="105"/>
              </a:xfrm>
              <a:prstGeom prst="rect">
                <a:avLst/>
              </a:prstGeom>
              <a:pattFill prst="pct25">
                <a:fgClr>
                  <a:schemeClr val="tx2"/>
                </a:fgClr>
                <a:bgClr>
                  <a:schemeClr val="bg1"/>
                </a:bgClr>
              </a:pattFill>
              <a:ln w="9525">
                <a:solidFill>
                  <a:schemeClr val="tx1"/>
                </a:solidFill>
                <a:miter lim="800000"/>
                <a:headEnd/>
                <a:tailEnd/>
              </a:ln>
            </p:spPr>
            <p:txBody>
              <a:bodyPr wrap="none" anchor="ctr"/>
              <a:lstStyle/>
              <a:p>
                <a:pPr fontAlgn="auto">
                  <a:spcBef>
                    <a:spcPts val="0"/>
                  </a:spcBef>
                  <a:spcAft>
                    <a:spcPts val="0"/>
                  </a:spcAft>
                </a:pPr>
                <a:endParaRPr lang="en-US" sz="1800" b="0" i="0">
                  <a:solidFill>
                    <a:prstClr val="black"/>
                  </a:solidFill>
                  <a:latin typeface="Garamond" pitchFamily="18" charset="0"/>
                  <a:ea typeface="ＭＳ Ｐゴシック" pitchFamily="34" charset="-128"/>
                </a:endParaRPr>
              </a:p>
            </p:txBody>
          </p:sp>
          <p:grpSp>
            <p:nvGrpSpPr>
              <p:cNvPr id="38" name="Group 11"/>
              <p:cNvGrpSpPr>
                <a:grpSpLocks/>
              </p:cNvGrpSpPr>
              <p:nvPr/>
            </p:nvGrpSpPr>
            <p:grpSpPr bwMode="auto">
              <a:xfrm>
                <a:off x="2058" y="1213"/>
                <a:ext cx="525" cy="251"/>
                <a:chOff x="3396" y="1487"/>
                <a:chExt cx="1021" cy="517"/>
              </a:xfrm>
            </p:grpSpPr>
            <p:sp>
              <p:nvSpPr>
                <p:cNvPr id="69" name="Freeform 12"/>
                <p:cNvSpPr>
                  <a:spLocks noChangeAspect="1"/>
                </p:cNvSpPr>
                <p:nvPr/>
              </p:nvSpPr>
              <p:spPr bwMode="auto">
                <a:xfrm rot="10800000" flipV="1">
                  <a:off x="3396" y="1489"/>
                  <a:ext cx="977" cy="515"/>
                </a:xfrm>
                <a:custGeom>
                  <a:avLst/>
                  <a:gdLst>
                    <a:gd name="T0" fmla="*/ 3656 w 698"/>
                    <a:gd name="T1" fmla="*/ 1850 h 429"/>
                    <a:gd name="T2" fmla="*/ 6373 w 698"/>
                    <a:gd name="T3" fmla="*/ 1850 h 429"/>
                    <a:gd name="T4" fmla="*/ 10285 w 698"/>
                    <a:gd name="T5" fmla="*/ 541 h 429"/>
                    <a:gd name="T6" fmla="*/ 7901 w 698"/>
                    <a:gd name="T7" fmla="*/ 1 h 429"/>
                    <a:gd name="T8" fmla="*/ 2256 w 698"/>
                    <a:gd name="T9" fmla="*/ 0 h 429"/>
                    <a:gd name="T10" fmla="*/ 0 w 698"/>
                    <a:gd name="T11" fmla="*/ 541 h 429"/>
                    <a:gd name="T12" fmla="*/ 3656 w 698"/>
                    <a:gd name="T13" fmla="*/ 1850 h 429"/>
                    <a:gd name="T14" fmla="*/ 0 60000 65536"/>
                    <a:gd name="T15" fmla="*/ 0 60000 65536"/>
                    <a:gd name="T16" fmla="*/ 0 60000 65536"/>
                    <a:gd name="T17" fmla="*/ 0 60000 65536"/>
                    <a:gd name="T18" fmla="*/ 0 60000 65536"/>
                    <a:gd name="T19" fmla="*/ 0 60000 65536"/>
                    <a:gd name="T20" fmla="*/ 0 60000 65536"/>
                    <a:gd name="T21" fmla="*/ 0 w 698"/>
                    <a:gd name="T22" fmla="*/ 0 h 429"/>
                    <a:gd name="T23" fmla="*/ 698 w 698"/>
                    <a:gd name="T24" fmla="*/ 429 h 4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8" h="429">
                      <a:moveTo>
                        <a:pt x="248" y="429"/>
                      </a:moveTo>
                      <a:lnTo>
                        <a:pt x="432" y="429"/>
                      </a:lnTo>
                      <a:lnTo>
                        <a:pt x="698" y="126"/>
                      </a:lnTo>
                      <a:lnTo>
                        <a:pt x="536" y="1"/>
                      </a:lnTo>
                      <a:lnTo>
                        <a:pt x="153" y="0"/>
                      </a:lnTo>
                      <a:lnTo>
                        <a:pt x="0" y="126"/>
                      </a:lnTo>
                      <a:lnTo>
                        <a:pt x="248" y="429"/>
                      </a:lnTo>
                      <a:close/>
                    </a:path>
                  </a:pathLst>
                </a:custGeom>
                <a:gradFill rotWithShape="0">
                  <a:gsLst>
                    <a:gs pos="0">
                      <a:schemeClr val="hlink"/>
                    </a:gs>
                    <a:gs pos="100000">
                      <a:srgbClr val="6666FF"/>
                    </a:gs>
                  </a:gsLst>
                  <a:lin ang="0" scaled="1"/>
                </a:grad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grpSp>
              <p:nvGrpSpPr>
                <p:cNvPr id="70" name="Group 13"/>
                <p:cNvGrpSpPr>
                  <a:grpSpLocks noChangeAspect="1"/>
                </p:cNvGrpSpPr>
                <p:nvPr/>
              </p:nvGrpSpPr>
              <p:grpSpPr bwMode="auto">
                <a:xfrm rot="10800000" flipV="1">
                  <a:off x="3489" y="1487"/>
                  <a:ext cx="928" cy="513"/>
                  <a:chOff x="1248" y="635"/>
                  <a:chExt cx="1392" cy="855"/>
                </a:xfrm>
              </p:grpSpPr>
              <p:sp>
                <p:nvSpPr>
                  <p:cNvPr id="71" name="Line 14"/>
                  <p:cNvSpPr>
                    <a:spLocks noChangeAspect="1" noChangeShapeType="1"/>
                  </p:cNvSpPr>
                  <p:nvPr/>
                </p:nvSpPr>
                <p:spPr bwMode="auto">
                  <a:xfrm flipH="1">
                    <a:off x="1931" y="890"/>
                    <a:ext cx="3" cy="594"/>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72" name="Line 15"/>
                  <p:cNvSpPr>
                    <a:spLocks noChangeAspect="1" noChangeShapeType="1"/>
                  </p:cNvSpPr>
                  <p:nvPr/>
                </p:nvSpPr>
                <p:spPr bwMode="auto">
                  <a:xfrm>
                    <a:off x="1329" y="884"/>
                    <a:ext cx="441" cy="606"/>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73" name="Line 16"/>
                  <p:cNvSpPr>
                    <a:spLocks noChangeAspect="1" noChangeShapeType="1"/>
                  </p:cNvSpPr>
                  <p:nvPr/>
                </p:nvSpPr>
                <p:spPr bwMode="auto">
                  <a:xfrm>
                    <a:off x="1467" y="885"/>
                    <a:ext cx="346" cy="599"/>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74" name="Line 17"/>
                  <p:cNvSpPr>
                    <a:spLocks noChangeAspect="1" noChangeShapeType="1"/>
                  </p:cNvSpPr>
                  <p:nvPr/>
                </p:nvSpPr>
                <p:spPr bwMode="auto">
                  <a:xfrm>
                    <a:off x="1701" y="890"/>
                    <a:ext cx="177" cy="596"/>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75" name="Line 18"/>
                  <p:cNvSpPr>
                    <a:spLocks noChangeAspect="1" noChangeShapeType="1"/>
                  </p:cNvSpPr>
                  <p:nvPr/>
                </p:nvSpPr>
                <p:spPr bwMode="auto">
                  <a:xfrm flipH="1">
                    <a:off x="1984" y="883"/>
                    <a:ext cx="209" cy="605"/>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76" name="Line 19"/>
                  <p:cNvSpPr>
                    <a:spLocks noChangeAspect="1" noChangeShapeType="1"/>
                  </p:cNvSpPr>
                  <p:nvPr/>
                </p:nvSpPr>
                <p:spPr bwMode="auto">
                  <a:xfrm flipH="1">
                    <a:off x="2044" y="886"/>
                    <a:ext cx="352" cy="602"/>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77" name="Line 20"/>
                  <p:cNvSpPr>
                    <a:spLocks noChangeAspect="1" noChangeShapeType="1"/>
                  </p:cNvSpPr>
                  <p:nvPr/>
                </p:nvSpPr>
                <p:spPr bwMode="auto">
                  <a:xfrm flipH="1">
                    <a:off x="2084" y="888"/>
                    <a:ext cx="457" cy="598"/>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78" name="Line 21"/>
                  <p:cNvSpPr>
                    <a:spLocks noChangeAspect="1" noChangeShapeType="1"/>
                  </p:cNvSpPr>
                  <p:nvPr/>
                </p:nvSpPr>
                <p:spPr bwMode="auto">
                  <a:xfrm flipV="1">
                    <a:off x="1331" y="638"/>
                    <a:ext cx="224" cy="246"/>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79" name="Line 22"/>
                  <p:cNvSpPr>
                    <a:spLocks noChangeAspect="1" noChangeShapeType="1"/>
                  </p:cNvSpPr>
                  <p:nvPr/>
                </p:nvSpPr>
                <p:spPr bwMode="auto">
                  <a:xfrm flipH="1">
                    <a:off x="1467" y="638"/>
                    <a:ext cx="91" cy="248"/>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80" name="Line 23"/>
                  <p:cNvSpPr>
                    <a:spLocks noChangeAspect="1" noChangeShapeType="1"/>
                  </p:cNvSpPr>
                  <p:nvPr/>
                </p:nvSpPr>
                <p:spPr bwMode="auto">
                  <a:xfrm flipV="1">
                    <a:off x="1467" y="640"/>
                    <a:ext cx="461" cy="247"/>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81" name="Line 24"/>
                  <p:cNvSpPr>
                    <a:spLocks noChangeAspect="1" noChangeShapeType="1"/>
                  </p:cNvSpPr>
                  <p:nvPr/>
                </p:nvSpPr>
                <p:spPr bwMode="auto">
                  <a:xfrm>
                    <a:off x="1558" y="635"/>
                    <a:ext cx="185" cy="104"/>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82" name="Line 25"/>
                  <p:cNvSpPr>
                    <a:spLocks noChangeAspect="1" noChangeShapeType="1"/>
                  </p:cNvSpPr>
                  <p:nvPr/>
                </p:nvSpPr>
                <p:spPr bwMode="auto">
                  <a:xfrm flipH="1">
                    <a:off x="1701" y="735"/>
                    <a:ext cx="39" cy="151"/>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83" name="Line 26"/>
                  <p:cNvSpPr>
                    <a:spLocks noChangeAspect="1" noChangeShapeType="1"/>
                  </p:cNvSpPr>
                  <p:nvPr/>
                </p:nvSpPr>
                <p:spPr bwMode="auto">
                  <a:xfrm>
                    <a:off x="1740" y="735"/>
                    <a:ext cx="194" cy="151"/>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84" name="Line 27"/>
                  <p:cNvSpPr>
                    <a:spLocks noChangeAspect="1" noChangeShapeType="1"/>
                  </p:cNvSpPr>
                  <p:nvPr/>
                </p:nvSpPr>
                <p:spPr bwMode="auto">
                  <a:xfrm>
                    <a:off x="1925" y="640"/>
                    <a:ext cx="220" cy="99"/>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85" name="Line 28"/>
                  <p:cNvSpPr>
                    <a:spLocks noChangeAspect="1" noChangeShapeType="1"/>
                  </p:cNvSpPr>
                  <p:nvPr/>
                </p:nvSpPr>
                <p:spPr bwMode="auto">
                  <a:xfrm flipV="1">
                    <a:off x="1934" y="735"/>
                    <a:ext cx="214" cy="147"/>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86" name="Line 29"/>
                  <p:cNvSpPr>
                    <a:spLocks noChangeAspect="1" noChangeShapeType="1"/>
                  </p:cNvSpPr>
                  <p:nvPr/>
                </p:nvSpPr>
                <p:spPr bwMode="auto">
                  <a:xfrm flipV="1">
                    <a:off x="2148" y="635"/>
                    <a:ext cx="66" cy="100"/>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87" name="Line 30"/>
                  <p:cNvSpPr>
                    <a:spLocks noChangeAspect="1" noChangeShapeType="1"/>
                  </p:cNvSpPr>
                  <p:nvPr/>
                </p:nvSpPr>
                <p:spPr bwMode="auto">
                  <a:xfrm>
                    <a:off x="2211" y="637"/>
                    <a:ext cx="203" cy="71"/>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88" name="Line 31"/>
                  <p:cNvSpPr>
                    <a:spLocks noChangeAspect="1" noChangeShapeType="1"/>
                  </p:cNvSpPr>
                  <p:nvPr/>
                </p:nvSpPr>
                <p:spPr bwMode="auto">
                  <a:xfrm>
                    <a:off x="2142" y="739"/>
                    <a:ext cx="257" cy="147"/>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89" name="Line 32"/>
                  <p:cNvSpPr>
                    <a:spLocks noChangeAspect="1" noChangeShapeType="1"/>
                  </p:cNvSpPr>
                  <p:nvPr/>
                </p:nvSpPr>
                <p:spPr bwMode="auto">
                  <a:xfrm>
                    <a:off x="2142" y="739"/>
                    <a:ext cx="51" cy="143"/>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90" name="Line 33"/>
                  <p:cNvSpPr>
                    <a:spLocks noChangeAspect="1" noChangeShapeType="1"/>
                  </p:cNvSpPr>
                  <p:nvPr/>
                </p:nvSpPr>
                <p:spPr bwMode="auto">
                  <a:xfrm>
                    <a:off x="2412" y="708"/>
                    <a:ext cx="127" cy="182"/>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91" name="Line 34"/>
                  <p:cNvSpPr>
                    <a:spLocks noChangeAspect="1" noChangeShapeType="1"/>
                  </p:cNvSpPr>
                  <p:nvPr/>
                </p:nvSpPr>
                <p:spPr bwMode="auto">
                  <a:xfrm flipH="1">
                    <a:off x="2393" y="708"/>
                    <a:ext cx="21" cy="178"/>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92" name="Freeform 35"/>
                  <p:cNvSpPr>
                    <a:spLocks noChangeAspect="1"/>
                  </p:cNvSpPr>
                  <p:nvPr/>
                </p:nvSpPr>
                <p:spPr bwMode="auto">
                  <a:xfrm>
                    <a:off x="1254" y="636"/>
                    <a:ext cx="1383" cy="246"/>
                  </a:xfrm>
                  <a:custGeom>
                    <a:avLst/>
                    <a:gdLst>
                      <a:gd name="T0" fmla="*/ 0 w 928"/>
                      <a:gd name="T1" fmla="*/ 21398 h 130"/>
                      <a:gd name="T2" fmla="*/ 4919 w 928"/>
                      <a:gd name="T3" fmla="*/ 0 h 130"/>
                      <a:gd name="T4" fmla="*/ 17423 w 928"/>
                      <a:gd name="T5" fmla="*/ 0 h 130"/>
                      <a:gd name="T6" fmla="*/ 22583 w 928"/>
                      <a:gd name="T7" fmla="*/ 21398 h 130"/>
                      <a:gd name="T8" fmla="*/ 0 60000 65536"/>
                      <a:gd name="T9" fmla="*/ 0 60000 65536"/>
                      <a:gd name="T10" fmla="*/ 0 60000 65536"/>
                      <a:gd name="T11" fmla="*/ 0 60000 65536"/>
                      <a:gd name="T12" fmla="*/ 0 w 928"/>
                      <a:gd name="T13" fmla="*/ 0 h 130"/>
                      <a:gd name="T14" fmla="*/ 928 w 928"/>
                      <a:gd name="T15" fmla="*/ 130 h 130"/>
                    </a:gdLst>
                    <a:ahLst/>
                    <a:cxnLst>
                      <a:cxn ang="T8">
                        <a:pos x="T0" y="T1"/>
                      </a:cxn>
                      <a:cxn ang="T9">
                        <a:pos x="T2" y="T3"/>
                      </a:cxn>
                      <a:cxn ang="T10">
                        <a:pos x="T4" y="T5"/>
                      </a:cxn>
                      <a:cxn ang="T11">
                        <a:pos x="T6" y="T7"/>
                      </a:cxn>
                    </a:cxnLst>
                    <a:rect l="T12" t="T13" r="T14" b="T15"/>
                    <a:pathLst>
                      <a:path w="928" h="130">
                        <a:moveTo>
                          <a:pt x="0" y="130"/>
                        </a:moveTo>
                        <a:lnTo>
                          <a:pt x="202" y="0"/>
                        </a:lnTo>
                        <a:lnTo>
                          <a:pt x="716" y="0"/>
                        </a:lnTo>
                        <a:lnTo>
                          <a:pt x="928" y="130"/>
                        </a:lnTo>
                      </a:path>
                    </a:pathLst>
                  </a:cu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93" name="Line 36"/>
                  <p:cNvSpPr>
                    <a:spLocks noChangeAspect="1" noChangeShapeType="1"/>
                  </p:cNvSpPr>
                  <p:nvPr/>
                </p:nvSpPr>
                <p:spPr bwMode="auto">
                  <a:xfrm>
                    <a:off x="1248" y="886"/>
                    <a:ext cx="1389" cy="1"/>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94" name="Line 37"/>
                  <p:cNvSpPr>
                    <a:spLocks noChangeAspect="1" noChangeShapeType="1"/>
                  </p:cNvSpPr>
                  <p:nvPr/>
                </p:nvSpPr>
                <p:spPr bwMode="auto">
                  <a:xfrm>
                    <a:off x="1249" y="886"/>
                    <a:ext cx="497" cy="603"/>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95" name="Line 38"/>
                  <p:cNvSpPr>
                    <a:spLocks noChangeAspect="1" noChangeShapeType="1"/>
                  </p:cNvSpPr>
                  <p:nvPr/>
                </p:nvSpPr>
                <p:spPr bwMode="auto">
                  <a:xfrm flipH="1">
                    <a:off x="2106" y="882"/>
                    <a:ext cx="534" cy="608"/>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96" name="Line 39"/>
                  <p:cNvSpPr>
                    <a:spLocks noChangeAspect="1" noChangeShapeType="1"/>
                  </p:cNvSpPr>
                  <p:nvPr/>
                </p:nvSpPr>
                <p:spPr bwMode="auto">
                  <a:xfrm flipH="1">
                    <a:off x="1744" y="1490"/>
                    <a:ext cx="362" cy="0"/>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grpSp>
          </p:grpSp>
          <p:grpSp>
            <p:nvGrpSpPr>
              <p:cNvPr id="39" name="Group 58"/>
              <p:cNvGrpSpPr>
                <a:grpSpLocks/>
              </p:cNvGrpSpPr>
              <p:nvPr/>
            </p:nvGrpSpPr>
            <p:grpSpPr bwMode="auto">
              <a:xfrm>
                <a:off x="2058" y="1517"/>
                <a:ext cx="525" cy="252"/>
                <a:chOff x="3402" y="2206"/>
                <a:chExt cx="1021" cy="519"/>
              </a:xfrm>
            </p:grpSpPr>
            <p:sp>
              <p:nvSpPr>
                <p:cNvPr id="41" name="Freeform 59"/>
                <p:cNvSpPr>
                  <a:spLocks noChangeAspect="1"/>
                </p:cNvSpPr>
                <p:nvPr/>
              </p:nvSpPr>
              <p:spPr bwMode="auto">
                <a:xfrm rot="10800000">
                  <a:off x="3402" y="2206"/>
                  <a:ext cx="977" cy="515"/>
                </a:xfrm>
                <a:custGeom>
                  <a:avLst/>
                  <a:gdLst>
                    <a:gd name="T0" fmla="*/ 3656 w 698"/>
                    <a:gd name="T1" fmla="*/ 1850 h 429"/>
                    <a:gd name="T2" fmla="*/ 6373 w 698"/>
                    <a:gd name="T3" fmla="*/ 1850 h 429"/>
                    <a:gd name="T4" fmla="*/ 10285 w 698"/>
                    <a:gd name="T5" fmla="*/ 541 h 429"/>
                    <a:gd name="T6" fmla="*/ 7901 w 698"/>
                    <a:gd name="T7" fmla="*/ 1 h 429"/>
                    <a:gd name="T8" fmla="*/ 2256 w 698"/>
                    <a:gd name="T9" fmla="*/ 0 h 429"/>
                    <a:gd name="T10" fmla="*/ 0 w 698"/>
                    <a:gd name="T11" fmla="*/ 541 h 429"/>
                    <a:gd name="T12" fmla="*/ 3656 w 698"/>
                    <a:gd name="T13" fmla="*/ 1850 h 429"/>
                    <a:gd name="T14" fmla="*/ 0 60000 65536"/>
                    <a:gd name="T15" fmla="*/ 0 60000 65536"/>
                    <a:gd name="T16" fmla="*/ 0 60000 65536"/>
                    <a:gd name="T17" fmla="*/ 0 60000 65536"/>
                    <a:gd name="T18" fmla="*/ 0 60000 65536"/>
                    <a:gd name="T19" fmla="*/ 0 60000 65536"/>
                    <a:gd name="T20" fmla="*/ 0 60000 65536"/>
                    <a:gd name="T21" fmla="*/ 0 w 698"/>
                    <a:gd name="T22" fmla="*/ 0 h 429"/>
                    <a:gd name="T23" fmla="*/ 698 w 698"/>
                    <a:gd name="T24" fmla="*/ 429 h 4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8" h="429">
                      <a:moveTo>
                        <a:pt x="248" y="429"/>
                      </a:moveTo>
                      <a:lnTo>
                        <a:pt x="432" y="429"/>
                      </a:lnTo>
                      <a:lnTo>
                        <a:pt x="698" y="126"/>
                      </a:lnTo>
                      <a:lnTo>
                        <a:pt x="536" y="1"/>
                      </a:lnTo>
                      <a:lnTo>
                        <a:pt x="153" y="0"/>
                      </a:lnTo>
                      <a:lnTo>
                        <a:pt x="0" y="126"/>
                      </a:lnTo>
                      <a:lnTo>
                        <a:pt x="248" y="429"/>
                      </a:lnTo>
                      <a:close/>
                    </a:path>
                  </a:pathLst>
                </a:custGeom>
                <a:gradFill rotWithShape="0">
                  <a:gsLst>
                    <a:gs pos="0">
                      <a:srgbClr val="6666FF"/>
                    </a:gs>
                    <a:gs pos="100000">
                      <a:schemeClr val="hlink"/>
                    </a:gs>
                  </a:gsLst>
                  <a:lin ang="0" scaled="1"/>
                </a:gradFill>
                <a:ln w="9525">
                  <a:solidFill>
                    <a:schemeClr val="tx1"/>
                  </a:solidFill>
                  <a:round/>
                  <a:headEnd/>
                  <a:tailEnd/>
                </a:ln>
              </p:spPr>
              <p:txBody>
                <a:bodyPr rot="10800000"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grpSp>
              <p:nvGrpSpPr>
                <p:cNvPr id="42" name="Group 60"/>
                <p:cNvGrpSpPr>
                  <a:grpSpLocks noChangeAspect="1"/>
                </p:cNvGrpSpPr>
                <p:nvPr/>
              </p:nvGrpSpPr>
              <p:grpSpPr bwMode="auto">
                <a:xfrm rot="10800000">
                  <a:off x="3495" y="2212"/>
                  <a:ext cx="928" cy="513"/>
                  <a:chOff x="1248" y="635"/>
                  <a:chExt cx="1392" cy="855"/>
                </a:xfrm>
              </p:grpSpPr>
              <p:sp>
                <p:nvSpPr>
                  <p:cNvPr id="43" name="Line 61"/>
                  <p:cNvSpPr>
                    <a:spLocks noChangeAspect="1" noChangeShapeType="1"/>
                  </p:cNvSpPr>
                  <p:nvPr/>
                </p:nvSpPr>
                <p:spPr bwMode="auto">
                  <a:xfrm flipH="1">
                    <a:off x="1931" y="890"/>
                    <a:ext cx="3" cy="594"/>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44" name="Line 62"/>
                  <p:cNvSpPr>
                    <a:spLocks noChangeAspect="1" noChangeShapeType="1"/>
                  </p:cNvSpPr>
                  <p:nvPr/>
                </p:nvSpPr>
                <p:spPr bwMode="auto">
                  <a:xfrm>
                    <a:off x="1329" y="884"/>
                    <a:ext cx="441" cy="606"/>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45" name="Line 63"/>
                  <p:cNvSpPr>
                    <a:spLocks noChangeAspect="1" noChangeShapeType="1"/>
                  </p:cNvSpPr>
                  <p:nvPr/>
                </p:nvSpPr>
                <p:spPr bwMode="auto">
                  <a:xfrm>
                    <a:off x="1467" y="885"/>
                    <a:ext cx="346" cy="599"/>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46" name="Line 64"/>
                  <p:cNvSpPr>
                    <a:spLocks noChangeAspect="1" noChangeShapeType="1"/>
                  </p:cNvSpPr>
                  <p:nvPr/>
                </p:nvSpPr>
                <p:spPr bwMode="auto">
                  <a:xfrm>
                    <a:off x="1701" y="890"/>
                    <a:ext cx="177" cy="596"/>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47" name="Line 65"/>
                  <p:cNvSpPr>
                    <a:spLocks noChangeAspect="1" noChangeShapeType="1"/>
                  </p:cNvSpPr>
                  <p:nvPr/>
                </p:nvSpPr>
                <p:spPr bwMode="auto">
                  <a:xfrm flipH="1">
                    <a:off x="1984" y="883"/>
                    <a:ext cx="209" cy="605"/>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48" name="Line 66"/>
                  <p:cNvSpPr>
                    <a:spLocks noChangeAspect="1" noChangeShapeType="1"/>
                  </p:cNvSpPr>
                  <p:nvPr/>
                </p:nvSpPr>
                <p:spPr bwMode="auto">
                  <a:xfrm flipH="1">
                    <a:off x="2044" y="886"/>
                    <a:ext cx="352" cy="602"/>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49" name="Line 67"/>
                  <p:cNvSpPr>
                    <a:spLocks noChangeAspect="1" noChangeShapeType="1"/>
                  </p:cNvSpPr>
                  <p:nvPr/>
                </p:nvSpPr>
                <p:spPr bwMode="auto">
                  <a:xfrm flipH="1">
                    <a:off x="2084" y="888"/>
                    <a:ext cx="457" cy="598"/>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50" name="Line 68"/>
                  <p:cNvSpPr>
                    <a:spLocks noChangeAspect="1" noChangeShapeType="1"/>
                  </p:cNvSpPr>
                  <p:nvPr/>
                </p:nvSpPr>
                <p:spPr bwMode="auto">
                  <a:xfrm flipV="1">
                    <a:off x="1331" y="638"/>
                    <a:ext cx="224" cy="246"/>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51" name="Line 69"/>
                  <p:cNvSpPr>
                    <a:spLocks noChangeAspect="1" noChangeShapeType="1"/>
                  </p:cNvSpPr>
                  <p:nvPr/>
                </p:nvSpPr>
                <p:spPr bwMode="auto">
                  <a:xfrm flipH="1">
                    <a:off x="1467" y="638"/>
                    <a:ext cx="91" cy="248"/>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52" name="Line 70"/>
                  <p:cNvSpPr>
                    <a:spLocks noChangeAspect="1" noChangeShapeType="1"/>
                  </p:cNvSpPr>
                  <p:nvPr/>
                </p:nvSpPr>
                <p:spPr bwMode="auto">
                  <a:xfrm flipV="1">
                    <a:off x="1467" y="640"/>
                    <a:ext cx="461" cy="247"/>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53" name="Line 71"/>
                  <p:cNvSpPr>
                    <a:spLocks noChangeAspect="1" noChangeShapeType="1"/>
                  </p:cNvSpPr>
                  <p:nvPr/>
                </p:nvSpPr>
                <p:spPr bwMode="auto">
                  <a:xfrm>
                    <a:off x="1558" y="635"/>
                    <a:ext cx="185" cy="104"/>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54" name="Line 72"/>
                  <p:cNvSpPr>
                    <a:spLocks noChangeAspect="1" noChangeShapeType="1"/>
                  </p:cNvSpPr>
                  <p:nvPr/>
                </p:nvSpPr>
                <p:spPr bwMode="auto">
                  <a:xfrm flipH="1">
                    <a:off x="1701" y="735"/>
                    <a:ext cx="39" cy="151"/>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55" name="Line 73"/>
                  <p:cNvSpPr>
                    <a:spLocks noChangeAspect="1" noChangeShapeType="1"/>
                  </p:cNvSpPr>
                  <p:nvPr/>
                </p:nvSpPr>
                <p:spPr bwMode="auto">
                  <a:xfrm>
                    <a:off x="1740" y="735"/>
                    <a:ext cx="194" cy="151"/>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56" name="Line 74"/>
                  <p:cNvSpPr>
                    <a:spLocks noChangeAspect="1" noChangeShapeType="1"/>
                  </p:cNvSpPr>
                  <p:nvPr/>
                </p:nvSpPr>
                <p:spPr bwMode="auto">
                  <a:xfrm>
                    <a:off x="1925" y="640"/>
                    <a:ext cx="220" cy="99"/>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57" name="Line 75"/>
                  <p:cNvSpPr>
                    <a:spLocks noChangeAspect="1" noChangeShapeType="1"/>
                  </p:cNvSpPr>
                  <p:nvPr/>
                </p:nvSpPr>
                <p:spPr bwMode="auto">
                  <a:xfrm flipV="1">
                    <a:off x="1934" y="735"/>
                    <a:ext cx="214" cy="147"/>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58" name="Line 76"/>
                  <p:cNvSpPr>
                    <a:spLocks noChangeAspect="1" noChangeShapeType="1"/>
                  </p:cNvSpPr>
                  <p:nvPr/>
                </p:nvSpPr>
                <p:spPr bwMode="auto">
                  <a:xfrm flipV="1">
                    <a:off x="2148" y="635"/>
                    <a:ext cx="66" cy="100"/>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59" name="Line 77"/>
                  <p:cNvSpPr>
                    <a:spLocks noChangeAspect="1" noChangeShapeType="1"/>
                  </p:cNvSpPr>
                  <p:nvPr/>
                </p:nvSpPr>
                <p:spPr bwMode="auto">
                  <a:xfrm>
                    <a:off x="2211" y="637"/>
                    <a:ext cx="203" cy="71"/>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60" name="Line 78"/>
                  <p:cNvSpPr>
                    <a:spLocks noChangeAspect="1" noChangeShapeType="1"/>
                  </p:cNvSpPr>
                  <p:nvPr/>
                </p:nvSpPr>
                <p:spPr bwMode="auto">
                  <a:xfrm>
                    <a:off x="2142" y="739"/>
                    <a:ext cx="257" cy="147"/>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61" name="Line 79"/>
                  <p:cNvSpPr>
                    <a:spLocks noChangeAspect="1" noChangeShapeType="1"/>
                  </p:cNvSpPr>
                  <p:nvPr/>
                </p:nvSpPr>
                <p:spPr bwMode="auto">
                  <a:xfrm>
                    <a:off x="2142" y="739"/>
                    <a:ext cx="51" cy="143"/>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62" name="Line 80"/>
                  <p:cNvSpPr>
                    <a:spLocks noChangeAspect="1" noChangeShapeType="1"/>
                  </p:cNvSpPr>
                  <p:nvPr/>
                </p:nvSpPr>
                <p:spPr bwMode="auto">
                  <a:xfrm>
                    <a:off x="2412" y="708"/>
                    <a:ext cx="127" cy="182"/>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63" name="Line 81"/>
                  <p:cNvSpPr>
                    <a:spLocks noChangeAspect="1" noChangeShapeType="1"/>
                  </p:cNvSpPr>
                  <p:nvPr/>
                </p:nvSpPr>
                <p:spPr bwMode="auto">
                  <a:xfrm flipH="1">
                    <a:off x="2393" y="708"/>
                    <a:ext cx="21" cy="178"/>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64" name="Freeform 82"/>
                  <p:cNvSpPr>
                    <a:spLocks noChangeAspect="1"/>
                  </p:cNvSpPr>
                  <p:nvPr/>
                </p:nvSpPr>
                <p:spPr bwMode="auto">
                  <a:xfrm>
                    <a:off x="1254" y="636"/>
                    <a:ext cx="1383" cy="246"/>
                  </a:xfrm>
                  <a:custGeom>
                    <a:avLst/>
                    <a:gdLst>
                      <a:gd name="T0" fmla="*/ 0 w 928"/>
                      <a:gd name="T1" fmla="*/ 21398 h 130"/>
                      <a:gd name="T2" fmla="*/ 4919 w 928"/>
                      <a:gd name="T3" fmla="*/ 0 h 130"/>
                      <a:gd name="T4" fmla="*/ 17423 w 928"/>
                      <a:gd name="T5" fmla="*/ 0 h 130"/>
                      <a:gd name="T6" fmla="*/ 22583 w 928"/>
                      <a:gd name="T7" fmla="*/ 21398 h 130"/>
                      <a:gd name="T8" fmla="*/ 0 60000 65536"/>
                      <a:gd name="T9" fmla="*/ 0 60000 65536"/>
                      <a:gd name="T10" fmla="*/ 0 60000 65536"/>
                      <a:gd name="T11" fmla="*/ 0 60000 65536"/>
                      <a:gd name="T12" fmla="*/ 0 w 928"/>
                      <a:gd name="T13" fmla="*/ 0 h 130"/>
                      <a:gd name="T14" fmla="*/ 928 w 928"/>
                      <a:gd name="T15" fmla="*/ 130 h 130"/>
                    </a:gdLst>
                    <a:ahLst/>
                    <a:cxnLst>
                      <a:cxn ang="T8">
                        <a:pos x="T0" y="T1"/>
                      </a:cxn>
                      <a:cxn ang="T9">
                        <a:pos x="T2" y="T3"/>
                      </a:cxn>
                      <a:cxn ang="T10">
                        <a:pos x="T4" y="T5"/>
                      </a:cxn>
                      <a:cxn ang="T11">
                        <a:pos x="T6" y="T7"/>
                      </a:cxn>
                    </a:cxnLst>
                    <a:rect l="T12" t="T13" r="T14" b="T15"/>
                    <a:pathLst>
                      <a:path w="928" h="130">
                        <a:moveTo>
                          <a:pt x="0" y="130"/>
                        </a:moveTo>
                        <a:lnTo>
                          <a:pt x="202" y="0"/>
                        </a:lnTo>
                        <a:lnTo>
                          <a:pt x="716" y="0"/>
                        </a:lnTo>
                        <a:lnTo>
                          <a:pt x="928" y="130"/>
                        </a:lnTo>
                      </a:path>
                    </a:pathLst>
                  </a:custGeom>
                  <a:noFill/>
                  <a:ln w="9525">
                    <a:solidFill>
                      <a:schemeClr val="tx1"/>
                    </a:solidFill>
                    <a:round/>
                    <a:headEnd/>
                    <a:tailEnd/>
                  </a:ln>
                </p:spPr>
                <p:txBody>
                  <a:bodyPr rot="10800000"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65" name="Line 83"/>
                  <p:cNvSpPr>
                    <a:spLocks noChangeAspect="1" noChangeShapeType="1"/>
                  </p:cNvSpPr>
                  <p:nvPr/>
                </p:nvSpPr>
                <p:spPr bwMode="auto">
                  <a:xfrm>
                    <a:off x="1248" y="886"/>
                    <a:ext cx="1389" cy="1"/>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66" name="Line 84"/>
                  <p:cNvSpPr>
                    <a:spLocks noChangeAspect="1" noChangeShapeType="1"/>
                  </p:cNvSpPr>
                  <p:nvPr/>
                </p:nvSpPr>
                <p:spPr bwMode="auto">
                  <a:xfrm>
                    <a:off x="1249" y="886"/>
                    <a:ext cx="497" cy="603"/>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67" name="Line 85"/>
                  <p:cNvSpPr>
                    <a:spLocks noChangeAspect="1" noChangeShapeType="1"/>
                  </p:cNvSpPr>
                  <p:nvPr/>
                </p:nvSpPr>
                <p:spPr bwMode="auto">
                  <a:xfrm flipH="1">
                    <a:off x="2106" y="882"/>
                    <a:ext cx="534" cy="608"/>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68" name="Line 86"/>
                  <p:cNvSpPr>
                    <a:spLocks noChangeAspect="1" noChangeShapeType="1"/>
                  </p:cNvSpPr>
                  <p:nvPr/>
                </p:nvSpPr>
                <p:spPr bwMode="auto">
                  <a:xfrm flipH="1">
                    <a:off x="1744" y="1490"/>
                    <a:ext cx="362" cy="0"/>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grpSp>
          </p:grpSp>
          <p:sp>
            <p:nvSpPr>
              <p:cNvPr id="40" name="Oval 87"/>
              <p:cNvSpPr>
                <a:spLocks noChangeArrowheads="1"/>
              </p:cNvSpPr>
              <p:nvPr/>
            </p:nvSpPr>
            <p:spPr bwMode="auto">
              <a:xfrm rot="5400000">
                <a:off x="2297" y="1477"/>
                <a:ext cx="45" cy="31"/>
              </a:xfrm>
              <a:prstGeom prst="ellipse">
                <a:avLst/>
              </a:prstGeom>
              <a:solidFill>
                <a:schemeClr val="hlink"/>
              </a:solidFill>
              <a:ln w="9525">
                <a:solidFill>
                  <a:schemeClr val="tx1"/>
                </a:solidFill>
                <a:round/>
                <a:headEnd/>
                <a:tailEnd/>
              </a:ln>
            </p:spPr>
            <p:txBody>
              <a:bodyPr wrap="none" anchor="ctr"/>
              <a:lstStyle/>
              <a:p>
                <a:pPr fontAlgn="auto">
                  <a:spcBef>
                    <a:spcPts val="0"/>
                  </a:spcBef>
                  <a:spcAft>
                    <a:spcPts val="0"/>
                  </a:spcAft>
                </a:pPr>
                <a:endParaRPr lang="en-US" sz="1800" b="0" i="0">
                  <a:solidFill>
                    <a:prstClr val="black"/>
                  </a:solidFill>
                  <a:latin typeface="Garamond" pitchFamily="18" charset="0"/>
                  <a:ea typeface="ＭＳ Ｐゴシック" pitchFamily="34" charset="-128"/>
                </a:endParaRPr>
              </a:p>
            </p:txBody>
          </p:sp>
        </p:grpSp>
        <p:grpSp>
          <p:nvGrpSpPr>
            <p:cNvPr id="10" name="Group 169"/>
            <p:cNvGrpSpPr>
              <a:grpSpLocks/>
            </p:cNvGrpSpPr>
            <p:nvPr/>
          </p:nvGrpSpPr>
          <p:grpSpPr bwMode="auto">
            <a:xfrm rot="5400000">
              <a:off x="2090777" y="1602745"/>
              <a:ext cx="615131" cy="268705"/>
              <a:chOff x="1392" y="1776"/>
              <a:chExt cx="864" cy="432"/>
            </a:xfrm>
          </p:grpSpPr>
          <p:grpSp>
            <p:nvGrpSpPr>
              <p:cNvPr id="30" name="Group 48"/>
              <p:cNvGrpSpPr>
                <a:grpSpLocks/>
              </p:cNvGrpSpPr>
              <p:nvPr/>
            </p:nvGrpSpPr>
            <p:grpSpPr bwMode="auto">
              <a:xfrm flipV="1">
                <a:off x="1392" y="1776"/>
                <a:ext cx="850" cy="432"/>
                <a:chOff x="1056" y="1248"/>
                <a:chExt cx="1000" cy="288"/>
              </a:xfrm>
            </p:grpSpPr>
            <p:sp>
              <p:nvSpPr>
                <p:cNvPr id="33" name="Rectangle 49"/>
                <p:cNvSpPr>
                  <a:spLocks noChangeArrowheads="1"/>
                </p:cNvSpPr>
                <p:nvPr/>
              </p:nvSpPr>
              <p:spPr bwMode="auto">
                <a:xfrm>
                  <a:off x="1056" y="1248"/>
                  <a:ext cx="816" cy="288"/>
                </a:xfrm>
                <a:prstGeom prst="rect">
                  <a:avLst/>
                </a:prstGeom>
                <a:solidFill>
                  <a:srgbClr val="33CC33"/>
                </a:solidFill>
                <a:ln w="12700">
                  <a:solidFill>
                    <a:schemeClr val="tx1"/>
                  </a:solidFill>
                  <a:miter lim="800000"/>
                  <a:headEnd type="none" w="sm" len="sm"/>
                  <a:tailEnd type="none" w="sm" len="sm"/>
                </a:ln>
              </p:spPr>
              <p:txBody>
                <a:bodyPr rot="10800000" wrap="none" anchor="ctr"/>
                <a:lstStyle/>
                <a:p>
                  <a:pPr fontAlgn="auto">
                    <a:spcBef>
                      <a:spcPts val="0"/>
                    </a:spcBef>
                    <a:spcAft>
                      <a:spcPts val="0"/>
                    </a:spcAft>
                  </a:pPr>
                  <a:endParaRPr lang="en-US" sz="1800" b="0" i="0">
                    <a:solidFill>
                      <a:prstClr val="black"/>
                    </a:solidFill>
                    <a:latin typeface="Garamond" pitchFamily="18" charset="0"/>
                    <a:ea typeface="ＭＳ Ｐゴシック" pitchFamily="34" charset="-128"/>
                  </a:endParaRPr>
                </a:p>
              </p:txBody>
            </p:sp>
            <p:sp>
              <p:nvSpPr>
                <p:cNvPr id="34" name="AutoShape 50"/>
                <p:cNvSpPr>
                  <a:spLocks noChangeArrowheads="1"/>
                </p:cNvSpPr>
                <p:nvPr/>
              </p:nvSpPr>
              <p:spPr bwMode="auto">
                <a:xfrm>
                  <a:off x="1864" y="1248"/>
                  <a:ext cx="192" cy="288"/>
                </a:xfrm>
                <a:prstGeom prst="rtTriangle">
                  <a:avLst/>
                </a:prstGeom>
                <a:solidFill>
                  <a:srgbClr val="33CC33"/>
                </a:solidFill>
                <a:ln w="12700">
                  <a:noFill/>
                  <a:miter lim="800000"/>
                  <a:headEnd type="none" w="sm" len="sm"/>
                  <a:tailEnd type="none" w="sm" len="sm"/>
                </a:ln>
              </p:spPr>
              <p:txBody>
                <a:bodyPr rot="10800000" wrap="none" anchor="ctr"/>
                <a:lstStyle/>
                <a:p>
                  <a:pPr fontAlgn="auto">
                    <a:spcBef>
                      <a:spcPts val="0"/>
                    </a:spcBef>
                    <a:spcAft>
                      <a:spcPts val="0"/>
                    </a:spcAft>
                  </a:pPr>
                  <a:endParaRPr lang="en-US" sz="1800" b="0" i="0">
                    <a:solidFill>
                      <a:prstClr val="black"/>
                    </a:solidFill>
                    <a:latin typeface="Garamond" pitchFamily="18" charset="0"/>
                    <a:ea typeface="ＭＳ Ｐゴシック" pitchFamily="34" charset="-128"/>
                  </a:endParaRPr>
                </a:p>
              </p:txBody>
            </p:sp>
          </p:grpSp>
          <p:sp>
            <p:nvSpPr>
              <p:cNvPr id="31" name="Line 173"/>
              <p:cNvSpPr>
                <a:spLocks noChangeShapeType="1"/>
              </p:cNvSpPr>
              <p:nvPr/>
            </p:nvSpPr>
            <p:spPr bwMode="auto">
              <a:xfrm>
                <a:off x="2016" y="1776"/>
                <a:ext cx="240" cy="0"/>
              </a:xfrm>
              <a:prstGeom prst="line">
                <a:avLst/>
              </a:prstGeom>
              <a:noFill/>
              <a:ln w="9525">
                <a:solidFill>
                  <a:schemeClr val="tx1"/>
                </a:solidFill>
                <a:round/>
                <a:headEnd/>
                <a:tailEnd/>
              </a:ln>
            </p:spPr>
            <p:txBody>
              <a:bodyP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32" name="Line 174"/>
              <p:cNvSpPr>
                <a:spLocks noChangeShapeType="1"/>
              </p:cNvSpPr>
              <p:nvPr/>
            </p:nvSpPr>
            <p:spPr bwMode="auto">
              <a:xfrm flipV="1">
                <a:off x="2078" y="1776"/>
                <a:ext cx="171" cy="432"/>
              </a:xfrm>
              <a:prstGeom prst="line">
                <a:avLst/>
              </a:prstGeom>
              <a:noFill/>
              <a:ln w="9525">
                <a:solidFill>
                  <a:schemeClr val="tx1"/>
                </a:solidFill>
                <a:round/>
                <a:headEnd/>
                <a:tailEnd/>
              </a:ln>
            </p:spPr>
            <p:txBody>
              <a:bodyP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grpSp>
        <p:grpSp>
          <p:nvGrpSpPr>
            <p:cNvPr id="11" name="Group 175"/>
            <p:cNvGrpSpPr>
              <a:grpSpLocks/>
            </p:cNvGrpSpPr>
            <p:nvPr/>
          </p:nvGrpSpPr>
          <p:grpSpPr bwMode="auto">
            <a:xfrm rot="5400000" flipH="1">
              <a:off x="2090777" y="2295479"/>
              <a:ext cx="615131" cy="268705"/>
              <a:chOff x="1392" y="1776"/>
              <a:chExt cx="864" cy="432"/>
            </a:xfrm>
          </p:grpSpPr>
          <p:grpSp>
            <p:nvGrpSpPr>
              <p:cNvPr id="25" name="Group 48"/>
              <p:cNvGrpSpPr>
                <a:grpSpLocks/>
              </p:cNvGrpSpPr>
              <p:nvPr/>
            </p:nvGrpSpPr>
            <p:grpSpPr bwMode="auto">
              <a:xfrm flipV="1">
                <a:off x="1392" y="1776"/>
                <a:ext cx="850" cy="432"/>
                <a:chOff x="1056" y="1248"/>
                <a:chExt cx="1000" cy="288"/>
              </a:xfrm>
            </p:grpSpPr>
            <p:sp>
              <p:nvSpPr>
                <p:cNvPr id="28" name="Rectangle 49"/>
                <p:cNvSpPr>
                  <a:spLocks noChangeArrowheads="1"/>
                </p:cNvSpPr>
                <p:nvPr/>
              </p:nvSpPr>
              <p:spPr bwMode="auto">
                <a:xfrm>
                  <a:off x="1056" y="1248"/>
                  <a:ext cx="816" cy="288"/>
                </a:xfrm>
                <a:prstGeom prst="rect">
                  <a:avLst/>
                </a:prstGeom>
                <a:solidFill>
                  <a:srgbClr val="33CC33"/>
                </a:solidFill>
                <a:ln w="12700">
                  <a:solidFill>
                    <a:schemeClr val="tx1"/>
                  </a:solidFill>
                  <a:miter lim="800000"/>
                  <a:headEnd type="none" w="sm" len="sm"/>
                  <a:tailEnd type="none" w="sm" len="sm"/>
                </a:ln>
              </p:spPr>
              <p:txBody>
                <a:bodyPr rot="10800000" wrap="none" anchor="ctr"/>
                <a:lstStyle/>
                <a:p>
                  <a:pPr fontAlgn="auto">
                    <a:spcBef>
                      <a:spcPts val="0"/>
                    </a:spcBef>
                    <a:spcAft>
                      <a:spcPts val="0"/>
                    </a:spcAft>
                  </a:pPr>
                  <a:endParaRPr lang="en-US" sz="1800" b="0" i="0">
                    <a:solidFill>
                      <a:prstClr val="black"/>
                    </a:solidFill>
                    <a:latin typeface="Garamond" pitchFamily="18" charset="0"/>
                    <a:ea typeface="ＭＳ Ｐゴシック" pitchFamily="34" charset="-128"/>
                  </a:endParaRPr>
                </a:p>
              </p:txBody>
            </p:sp>
            <p:sp>
              <p:nvSpPr>
                <p:cNvPr id="29" name="AutoShape 50"/>
                <p:cNvSpPr>
                  <a:spLocks noChangeArrowheads="1"/>
                </p:cNvSpPr>
                <p:nvPr/>
              </p:nvSpPr>
              <p:spPr bwMode="auto">
                <a:xfrm>
                  <a:off x="1864" y="1248"/>
                  <a:ext cx="192" cy="288"/>
                </a:xfrm>
                <a:prstGeom prst="rtTriangle">
                  <a:avLst/>
                </a:prstGeom>
                <a:solidFill>
                  <a:srgbClr val="33CC33"/>
                </a:solidFill>
                <a:ln w="12700">
                  <a:noFill/>
                  <a:miter lim="800000"/>
                  <a:headEnd type="none" w="sm" len="sm"/>
                  <a:tailEnd type="none" w="sm" len="sm"/>
                </a:ln>
              </p:spPr>
              <p:txBody>
                <a:bodyPr rot="10800000" wrap="none" anchor="ctr"/>
                <a:lstStyle/>
                <a:p>
                  <a:pPr fontAlgn="auto">
                    <a:spcBef>
                      <a:spcPts val="0"/>
                    </a:spcBef>
                    <a:spcAft>
                      <a:spcPts val="0"/>
                    </a:spcAft>
                  </a:pPr>
                  <a:endParaRPr lang="en-US" sz="1800" b="0" i="0">
                    <a:solidFill>
                      <a:prstClr val="black"/>
                    </a:solidFill>
                    <a:latin typeface="Garamond" pitchFamily="18" charset="0"/>
                    <a:ea typeface="ＭＳ Ｐゴシック" pitchFamily="34" charset="-128"/>
                  </a:endParaRPr>
                </a:p>
              </p:txBody>
            </p:sp>
          </p:grpSp>
          <p:sp>
            <p:nvSpPr>
              <p:cNvPr id="26" name="Line 179"/>
              <p:cNvSpPr>
                <a:spLocks noChangeShapeType="1"/>
              </p:cNvSpPr>
              <p:nvPr/>
            </p:nvSpPr>
            <p:spPr bwMode="auto">
              <a:xfrm>
                <a:off x="2016" y="1776"/>
                <a:ext cx="240" cy="0"/>
              </a:xfrm>
              <a:prstGeom prst="line">
                <a:avLst/>
              </a:prstGeom>
              <a:noFill/>
              <a:ln w="9525">
                <a:solidFill>
                  <a:schemeClr val="tx1"/>
                </a:solidFill>
                <a:round/>
                <a:headEnd/>
                <a:tailEnd/>
              </a:ln>
            </p:spPr>
            <p:txBody>
              <a:bodyP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27" name="Line 180"/>
              <p:cNvSpPr>
                <a:spLocks noChangeShapeType="1"/>
              </p:cNvSpPr>
              <p:nvPr/>
            </p:nvSpPr>
            <p:spPr bwMode="auto">
              <a:xfrm flipV="1">
                <a:off x="2078" y="1776"/>
                <a:ext cx="171" cy="432"/>
              </a:xfrm>
              <a:prstGeom prst="line">
                <a:avLst/>
              </a:prstGeom>
              <a:noFill/>
              <a:ln w="9525">
                <a:solidFill>
                  <a:schemeClr val="tx1"/>
                </a:solidFill>
                <a:round/>
                <a:headEnd/>
                <a:tailEnd/>
              </a:ln>
            </p:spPr>
            <p:txBody>
              <a:bodyP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grpSp>
        <p:sp>
          <p:nvSpPr>
            <p:cNvPr id="12" name="Line 181"/>
            <p:cNvSpPr>
              <a:spLocks noChangeShapeType="1"/>
            </p:cNvSpPr>
            <p:nvPr/>
          </p:nvSpPr>
          <p:spPr bwMode="auto">
            <a:xfrm rot="5400000" flipH="1">
              <a:off x="2272137" y="1575721"/>
              <a:ext cx="151647" cy="884487"/>
            </a:xfrm>
            <a:prstGeom prst="line">
              <a:avLst/>
            </a:prstGeom>
            <a:noFill/>
            <a:ln w="9525">
              <a:solidFill>
                <a:srgbClr val="FF0000"/>
              </a:solidFill>
              <a:round/>
              <a:headEnd/>
              <a:tailEnd/>
            </a:ln>
          </p:spPr>
          <p:txBody>
            <a:bodyP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13" name="Line 182"/>
            <p:cNvSpPr>
              <a:spLocks noChangeShapeType="1"/>
            </p:cNvSpPr>
            <p:nvPr/>
          </p:nvSpPr>
          <p:spPr bwMode="auto">
            <a:xfrm rot="5400000">
              <a:off x="2285211" y="1699343"/>
              <a:ext cx="136696" cy="895683"/>
            </a:xfrm>
            <a:prstGeom prst="line">
              <a:avLst/>
            </a:prstGeom>
            <a:noFill/>
            <a:ln w="9525">
              <a:solidFill>
                <a:srgbClr val="FF0000"/>
              </a:solidFill>
              <a:round/>
              <a:headEnd/>
              <a:tailEnd/>
            </a:ln>
          </p:spPr>
          <p:txBody>
            <a:bodyP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14" name="Line 183"/>
            <p:cNvSpPr>
              <a:spLocks noChangeShapeType="1"/>
            </p:cNvSpPr>
            <p:nvPr/>
          </p:nvSpPr>
          <p:spPr bwMode="auto">
            <a:xfrm rot="5400000" flipH="1">
              <a:off x="2223368" y="1521968"/>
              <a:ext cx="249185" cy="884487"/>
            </a:xfrm>
            <a:prstGeom prst="line">
              <a:avLst/>
            </a:prstGeom>
            <a:noFill/>
            <a:ln w="9525">
              <a:solidFill>
                <a:srgbClr val="FF9900"/>
              </a:solidFill>
              <a:round/>
              <a:headEnd/>
              <a:tailEnd/>
            </a:ln>
          </p:spPr>
          <p:txBody>
            <a:bodyP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15" name="Line 184"/>
            <p:cNvSpPr>
              <a:spLocks noChangeShapeType="1"/>
            </p:cNvSpPr>
            <p:nvPr/>
          </p:nvSpPr>
          <p:spPr bwMode="auto">
            <a:xfrm rot="5400000">
              <a:off x="2233335" y="1761186"/>
              <a:ext cx="229250" cy="884487"/>
            </a:xfrm>
            <a:prstGeom prst="line">
              <a:avLst/>
            </a:prstGeom>
            <a:noFill/>
            <a:ln w="9525">
              <a:solidFill>
                <a:srgbClr val="FF9900"/>
              </a:solidFill>
              <a:round/>
              <a:headEnd/>
              <a:tailEnd/>
            </a:ln>
          </p:spPr>
          <p:txBody>
            <a:bodyP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16" name="Line 185"/>
            <p:cNvSpPr>
              <a:spLocks noChangeShapeType="1"/>
            </p:cNvSpPr>
            <p:nvPr/>
          </p:nvSpPr>
          <p:spPr bwMode="auto">
            <a:xfrm rot="5400000" flipH="1">
              <a:off x="2118073" y="1416673"/>
              <a:ext cx="478435" cy="865827"/>
            </a:xfrm>
            <a:prstGeom prst="line">
              <a:avLst/>
            </a:prstGeom>
            <a:noFill/>
            <a:ln w="9525">
              <a:solidFill>
                <a:schemeClr val="tx1"/>
              </a:solidFill>
              <a:prstDash val="dash"/>
              <a:round/>
              <a:headEnd/>
              <a:tailEnd/>
            </a:ln>
          </p:spPr>
          <p:txBody>
            <a:bodyP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17" name="Line 186"/>
            <p:cNvSpPr>
              <a:spLocks noChangeShapeType="1"/>
            </p:cNvSpPr>
            <p:nvPr/>
          </p:nvSpPr>
          <p:spPr bwMode="auto">
            <a:xfrm rot="5400000">
              <a:off x="2135160" y="1878021"/>
              <a:ext cx="444261" cy="865827"/>
            </a:xfrm>
            <a:prstGeom prst="line">
              <a:avLst/>
            </a:prstGeom>
            <a:noFill/>
            <a:ln w="9525">
              <a:solidFill>
                <a:schemeClr val="tx1"/>
              </a:solidFill>
              <a:prstDash val="dash"/>
              <a:round/>
              <a:headEnd/>
              <a:tailEnd/>
            </a:ln>
          </p:spPr>
          <p:txBody>
            <a:bodyP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18" name="AutoShape 187"/>
            <p:cNvSpPr>
              <a:spLocks noChangeArrowheads="1"/>
            </p:cNvSpPr>
            <p:nvPr/>
          </p:nvSpPr>
          <p:spPr bwMode="auto">
            <a:xfrm rot="5400000">
              <a:off x="3057079" y="1825083"/>
              <a:ext cx="68348" cy="537410"/>
            </a:xfrm>
            <a:prstGeom prst="downArrow">
              <a:avLst>
                <a:gd name="adj1" fmla="val 50000"/>
                <a:gd name="adj2" fmla="val 225000"/>
              </a:avLst>
            </a:prstGeom>
            <a:solidFill>
              <a:srgbClr val="FF0000"/>
            </a:solidFill>
            <a:ln w="9525">
              <a:solidFill>
                <a:srgbClr val="FF0000"/>
              </a:solidFill>
              <a:miter lim="800000"/>
              <a:headEnd/>
              <a:tailEnd/>
            </a:ln>
          </p:spPr>
          <p:txBody>
            <a:bodyPr vert="eaVert" wrap="none" anchor="ctr"/>
            <a:lstStyle/>
            <a:p>
              <a:pPr eaLnBrk="1" fontAlgn="auto" hangingPunct="1">
                <a:spcBef>
                  <a:spcPts val="0"/>
                </a:spcBef>
                <a:spcAft>
                  <a:spcPts val="0"/>
                </a:spcAft>
              </a:pPr>
              <a:endParaRPr lang="en-US" sz="1800" b="0" i="0">
                <a:solidFill>
                  <a:prstClr val="black"/>
                </a:solidFill>
                <a:latin typeface="Calibri" pitchFamily="34" charset="0"/>
                <a:ea typeface="+mn-ea"/>
              </a:endParaRPr>
            </a:p>
          </p:txBody>
        </p:sp>
        <p:grpSp>
          <p:nvGrpSpPr>
            <p:cNvPr id="19" name="Group 188"/>
            <p:cNvGrpSpPr>
              <a:grpSpLocks/>
            </p:cNvGrpSpPr>
            <p:nvPr/>
          </p:nvGrpSpPr>
          <p:grpSpPr bwMode="auto">
            <a:xfrm rot="5400000">
              <a:off x="2228768" y="1630684"/>
              <a:ext cx="1025218" cy="896305"/>
              <a:chOff x="1680" y="143"/>
              <a:chExt cx="1297" cy="1297"/>
            </a:xfrm>
          </p:grpSpPr>
          <p:sp>
            <p:nvSpPr>
              <p:cNvPr id="23" name="AutoShape 189"/>
              <p:cNvSpPr>
                <a:spLocks noChangeArrowheads="1"/>
              </p:cNvSpPr>
              <p:nvPr/>
            </p:nvSpPr>
            <p:spPr bwMode="auto">
              <a:xfrm>
                <a:off x="1680" y="144"/>
                <a:ext cx="1296" cy="1296"/>
              </a:xfrm>
              <a:custGeom>
                <a:avLst/>
                <a:gdLst>
                  <a:gd name="T0" fmla="*/ 648 w 21600"/>
                  <a:gd name="T1" fmla="*/ 0 h 21600"/>
                  <a:gd name="T2" fmla="*/ 30 w 21600"/>
                  <a:gd name="T3" fmla="*/ 648 h 21600"/>
                  <a:gd name="T4" fmla="*/ 648 w 21600"/>
                  <a:gd name="T5" fmla="*/ 61 h 21600"/>
                  <a:gd name="T6" fmla="*/ 1458 w 21600"/>
                  <a:gd name="T7" fmla="*/ 648 h 21600"/>
                  <a:gd name="T8" fmla="*/ 1266 w 21600"/>
                  <a:gd name="T9" fmla="*/ 841 h 21600"/>
                  <a:gd name="T10" fmla="*/ 1073 w 21600"/>
                  <a:gd name="T11" fmla="*/ 648 h 21600"/>
                  <a:gd name="T12" fmla="*/ 0 60000 65536"/>
                  <a:gd name="T13" fmla="*/ 0 60000 65536"/>
                  <a:gd name="T14" fmla="*/ 0 60000 65536"/>
                  <a:gd name="T15" fmla="*/ 0 60000 65536"/>
                  <a:gd name="T16" fmla="*/ 0 60000 65536"/>
                  <a:gd name="T17" fmla="*/ 0 60000 65536"/>
                  <a:gd name="T18" fmla="*/ 3167 w 21600"/>
                  <a:gd name="T19" fmla="*/ 3167 h 21600"/>
                  <a:gd name="T20" fmla="*/ 18433 w 21600"/>
                  <a:gd name="T21" fmla="*/ 18433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0583" y="10800"/>
                    </a:moveTo>
                    <a:cubicBezTo>
                      <a:pt x="20583" y="5396"/>
                      <a:pt x="16203" y="1017"/>
                      <a:pt x="10800" y="1017"/>
                    </a:cubicBezTo>
                    <a:cubicBezTo>
                      <a:pt x="5396" y="1017"/>
                      <a:pt x="1017" y="5396"/>
                      <a:pt x="1017" y="10800"/>
                    </a:cubicBezTo>
                    <a:lnTo>
                      <a:pt x="0" y="10800"/>
                    </a:lnTo>
                    <a:cubicBezTo>
                      <a:pt x="0" y="4835"/>
                      <a:pt x="4835" y="0"/>
                      <a:pt x="10800" y="0"/>
                    </a:cubicBezTo>
                    <a:cubicBezTo>
                      <a:pt x="16764" y="0"/>
                      <a:pt x="21599" y="4835"/>
                      <a:pt x="21600" y="10799"/>
                    </a:cubicBezTo>
                    <a:lnTo>
                      <a:pt x="21600" y="10800"/>
                    </a:lnTo>
                    <a:lnTo>
                      <a:pt x="24300" y="10800"/>
                    </a:lnTo>
                    <a:lnTo>
                      <a:pt x="21092" y="14009"/>
                    </a:lnTo>
                    <a:lnTo>
                      <a:pt x="17883" y="10800"/>
                    </a:lnTo>
                    <a:lnTo>
                      <a:pt x="20583" y="10800"/>
                    </a:lnTo>
                    <a:close/>
                  </a:path>
                </a:pathLst>
              </a:custGeom>
              <a:solidFill>
                <a:srgbClr val="3366FF"/>
              </a:solidFill>
              <a:ln w="9525">
                <a:solidFill>
                  <a:srgbClr val="3366FF"/>
                </a:solidFill>
                <a:miter lim="800000"/>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24" name="AutoShape 190"/>
              <p:cNvSpPr>
                <a:spLocks noChangeArrowheads="1"/>
              </p:cNvSpPr>
              <p:nvPr/>
            </p:nvSpPr>
            <p:spPr bwMode="auto">
              <a:xfrm flipH="1">
                <a:off x="1681" y="143"/>
                <a:ext cx="1296" cy="1296"/>
              </a:xfrm>
              <a:custGeom>
                <a:avLst/>
                <a:gdLst>
                  <a:gd name="T0" fmla="*/ 648 w 21600"/>
                  <a:gd name="T1" fmla="*/ 0 h 21600"/>
                  <a:gd name="T2" fmla="*/ 30 w 21600"/>
                  <a:gd name="T3" fmla="*/ 648 h 21600"/>
                  <a:gd name="T4" fmla="*/ 648 w 21600"/>
                  <a:gd name="T5" fmla="*/ 61 h 21600"/>
                  <a:gd name="T6" fmla="*/ 1458 w 21600"/>
                  <a:gd name="T7" fmla="*/ 648 h 21600"/>
                  <a:gd name="T8" fmla="*/ 1266 w 21600"/>
                  <a:gd name="T9" fmla="*/ 841 h 21600"/>
                  <a:gd name="T10" fmla="*/ 1073 w 21600"/>
                  <a:gd name="T11" fmla="*/ 648 h 21600"/>
                  <a:gd name="T12" fmla="*/ 0 60000 65536"/>
                  <a:gd name="T13" fmla="*/ 0 60000 65536"/>
                  <a:gd name="T14" fmla="*/ 0 60000 65536"/>
                  <a:gd name="T15" fmla="*/ 0 60000 65536"/>
                  <a:gd name="T16" fmla="*/ 0 60000 65536"/>
                  <a:gd name="T17" fmla="*/ 0 60000 65536"/>
                  <a:gd name="T18" fmla="*/ 3167 w 21600"/>
                  <a:gd name="T19" fmla="*/ 3167 h 21600"/>
                  <a:gd name="T20" fmla="*/ 18433 w 21600"/>
                  <a:gd name="T21" fmla="*/ 18433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0583" y="10800"/>
                    </a:moveTo>
                    <a:cubicBezTo>
                      <a:pt x="20583" y="5396"/>
                      <a:pt x="16203" y="1017"/>
                      <a:pt x="10800" y="1017"/>
                    </a:cubicBezTo>
                    <a:cubicBezTo>
                      <a:pt x="5396" y="1017"/>
                      <a:pt x="1017" y="5396"/>
                      <a:pt x="1017" y="10800"/>
                    </a:cubicBezTo>
                    <a:lnTo>
                      <a:pt x="0" y="10800"/>
                    </a:lnTo>
                    <a:cubicBezTo>
                      <a:pt x="0" y="4835"/>
                      <a:pt x="4835" y="0"/>
                      <a:pt x="10800" y="0"/>
                    </a:cubicBezTo>
                    <a:cubicBezTo>
                      <a:pt x="16764" y="0"/>
                      <a:pt x="21599" y="4835"/>
                      <a:pt x="21600" y="10799"/>
                    </a:cubicBezTo>
                    <a:lnTo>
                      <a:pt x="21600" y="10800"/>
                    </a:lnTo>
                    <a:lnTo>
                      <a:pt x="24300" y="10800"/>
                    </a:lnTo>
                    <a:lnTo>
                      <a:pt x="21092" y="14009"/>
                    </a:lnTo>
                    <a:lnTo>
                      <a:pt x="17883" y="10800"/>
                    </a:lnTo>
                    <a:lnTo>
                      <a:pt x="20583" y="10800"/>
                    </a:lnTo>
                    <a:close/>
                  </a:path>
                </a:pathLst>
              </a:custGeom>
              <a:solidFill>
                <a:srgbClr val="3366FF"/>
              </a:solidFill>
              <a:ln w="9525">
                <a:solidFill>
                  <a:srgbClr val="3366FF"/>
                </a:solidFill>
                <a:miter lim="800000"/>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grpSp>
        <p:sp>
          <p:nvSpPr>
            <p:cNvPr id="5" name="Text Box 194"/>
            <p:cNvSpPr txBox="1">
              <a:spLocks noChangeArrowheads="1"/>
            </p:cNvSpPr>
            <p:nvPr/>
          </p:nvSpPr>
          <p:spPr bwMode="auto">
            <a:xfrm>
              <a:off x="3162790" y="2190422"/>
              <a:ext cx="447595" cy="418895"/>
            </a:xfrm>
            <a:prstGeom prst="rect">
              <a:avLst/>
            </a:prstGeom>
            <a:noFill/>
            <a:ln w="9525">
              <a:noFill/>
              <a:miter lim="800000"/>
              <a:headEnd/>
              <a:tailEnd/>
            </a:ln>
          </p:spPr>
          <p:txBody>
            <a:bodyPr wrap="none">
              <a:spAutoFit/>
            </a:bodyPr>
            <a:lstStyle/>
            <a:p>
              <a:pPr fontAlgn="auto">
                <a:spcBef>
                  <a:spcPts val="0"/>
                </a:spcBef>
                <a:spcAft>
                  <a:spcPts val="0"/>
                </a:spcAft>
              </a:pPr>
              <a:r>
                <a:rPr lang="en-US" sz="1800" i="0" dirty="0">
                  <a:solidFill>
                    <a:srgbClr val="FF0000"/>
                  </a:solidFill>
                  <a:latin typeface="Calibri" pitchFamily="34" charset="0"/>
                  <a:ea typeface="+mn-ea"/>
                </a:rPr>
                <a:t>X-ray </a:t>
              </a:r>
              <a:endParaRPr lang="en-US" sz="1800" i="0" dirty="0" smtClean="0">
                <a:solidFill>
                  <a:srgbClr val="FF0000"/>
                </a:solidFill>
                <a:latin typeface="Calibri" pitchFamily="34" charset="0"/>
                <a:ea typeface="+mn-ea"/>
              </a:endParaRPr>
            </a:p>
            <a:p>
              <a:pPr fontAlgn="auto">
                <a:spcBef>
                  <a:spcPts val="0"/>
                </a:spcBef>
                <a:spcAft>
                  <a:spcPts val="0"/>
                </a:spcAft>
              </a:pPr>
              <a:r>
                <a:rPr lang="en-US" sz="1800" i="0" dirty="0" smtClean="0">
                  <a:solidFill>
                    <a:srgbClr val="FF0000"/>
                  </a:solidFill>
                  <a:latin typeface="Calibri" pitchFamily="34" charset="0"/>
                  <a:ea typeface="+mn-ea"/>
                </a:rPr>
                <a:t>beam</a:t>
              </a:r>
              <a:endParaRPr lang="en-US" sz="1800" i="0" dirty="0">
                <a:solidFill>
                  <a:srgbClr val="FF0000"/>
                </a:solidFill>
                <a:latin typeface="Calibri" pitchFamily="34" charset="0"/>
                <a:ea typeface="+mn-ea"/>
              </a:endParaRPr>
            </a:p>
          </p:txBody>
        </p:sp>
        <p:sp>
          <p:nvSpPr>
            <p:cNvPr id="8" name="Text Box 197"/>
            <p:cNvSpPr txBox="1">
              <a:spLocks noChangeArrowheads="1"/>
            </p:cNvSpPr>
            <p:nvPr/>
          </p:nvSpPr>
          <p:spPr bwMode="auto">
            <a:xfrm>
              <a:off x="2220943" y="1116008"/>
              <a:ext cx="1400452" cy="299211"/>
            </a:xfrm>
            <a:prstGeom prst="rect">
              <a:avLst/>
            </a:prstGeom>
            <a:noFill/>
            <a:ln w="9525">
              <a:noFill/>
              <a:miter lim="800000"/>
              <a:headEnd/>
              <a:tailEnd/>
            </a:ln>
          </p:spPr>
          <p:txBody>
            <a:bodyPr wrap="square">
              <a:spAutoFit/>
            </a:bodyPr>
            <a:lstStyle/>
            <a:p>
              <a:pPr fontAlgn="auto">
                <a:spcBef>
                  <a:spcPts val="0"/>
                </a:spcBef>
                <a:spcAft>
                  <a:spcPts val="0"/>
                </a:spcAft>
              </a:pPr>
              <a:r>
                <a:rPr lang="en-US" sz="2400" i="0">
                  <a:solidFill>
                    <a:srgbClr val="0000FF"/>
                  </a:solidFill>
                  <a:latin typeface="Calibri" pitchFamily="34" charset="0"/>
                  <a:ea typeface="+mn-ea"/>
                </a:rPr>
                <a:t>Sample rotation</a:t>
              </a:r>
            </a:p>
          </p:txBody>
        </p:sp>
      </p:grpSp>
      <p:sp>
        <p:nvSpPr>
          <p:cNvPr id="99" name="TextBox 98"/>
          <p:cNvSpPr txBox="1"/>
          <p:nvPr/>
        </p:nvSpPr>
        <p:spPr>
          <a:xfrm>
            <a:off x="1199667" y="46787"/>
            <a:ext cx="7253204" cy="523220"/>
          </a:xfrm>
          <a:prstGeom prst="rect">
            <a:avLst/>
          </a:prstGeom>
          <a:noFill/>
        </p:spPr>
        <p:txBody>
          <a:bodyPr wrap="none" rtlCol="0">
            <a:spAutoFit/>
          </a:bodyPr>
          <a:lstStyle/>
          <a:p>
            <a:pPr eaLnBrk="1" fontAlgn="auto" hangingPunct="1">
              <a:spcBef>
                <a:spcPts val="0"/>
              </a:spcBef>
              <a:spcAft>
                <a:spcPts val="0"/>
              </a:spcAft>
            </a:pPr>
            <a:r>
              <a:rPr lang="en-US" sz="2800" i="0" dirty="0" smtClean="0">
                <a:solidFill>
                  <a:prstClr val="black"/>
                </a:solidFill>
                <a:latin typeface="Calibri" panose="020F0502020204030204"/>
                <a:ea typeface="+mn-ea"/>
              </a:rPr>
              <a:t>Fast high pressure single crystal measurements </a:t>
            </a:r>
            <a:endParaRPr lang="en-US" sz="2800" i="0" dirty="0">
              <a:solidFill>
                <a:prstClr val="black"/>
              </a:solidFill>
              <a:latin typeface="Calibri" panose="020F0502020204030204"/>
              <a:ea typeface="+mn-ea"/>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29" y="4200635"/>
            <a:ext cx="2267992" cy="261904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29" y="1499876"/>
            <a:ext cx="2267992" cy="2619044"/>
          </a:xfrm>
          <a:prstGeom prst="rect">
            <a:avLst/>
          </a:prstGeom>
        </p:spPr>
      </p:pic>
      <p:sp>
        <p:nvSpPr>
          <p:cNvPr id="4" name="TextBox 3"/>
          <p:cNvSpPr txBox="1"/>
          <p:nvPr/>
        </p:nvSpPr>
        <p:spPr>
          <a:xfrm>
            <a:off x="2742071" y="3747767"/>
            <a:ext cx="6185348" cy="400110"/>
          </a:xfrm>
          <a:prstGeom prst="rect">
            <a:avLst/>
          </a:prstGeom>
          <a:noFill/>
        </p:spPr>
        <p:txBody>
          <a:bodyPr wrap="none" rtlCol="0">
            <a:spAutoFit/>
          </a:bodyPr>
          <a:lstStyle/>
          <a:p>
            <a:pPr eaLnBrk="1" fontAlgn="auto" hangingPunct="1">
              <a:spcBef>
                <a:spcPts val="0"/>
              </a:spcBef>
              <a:spcAft>
                <a:spcPts val="0"/>
              </a:spcAft>
            </a:pPr>
            <a:r>
              <a:rPr lang="en-US" sz="2000" i="0" dirty="0" smtClean="0">
                <a:solidFill>
                  <a:srgbClr val="3333FF"/>
                </a:solidFill>
                <a:latin typeface="Calibri" panose="020F0502020204030204"/>
                <a:ea typeface="+mn-ea"/>
              </a:rPr>
              <a:t>+/-33 degrees, 0.5” step, 0.2s exposure, 133 files  =&gt; 27s </a:t>
            </a:r>
            <a:endParaRPr lang="en-US" sz="2000" i="0" dirty="0">
              <a:solidFill>
                <a:srgbClr val="3333FF"/>
              </a:solidFill>
              <a:latin typeface="Calibri" panose="020F0502020204030204"/>
              <a:ea typeface="+mn-ea"/>
            </a:endParaRPr>
          </a:p>
        </p:txBody>
      </p:sp>
      <p:sp>
        <p:nvSpPr>
          <p:cNvPr id="6" name="TextBox 5"/>
          <p:cNvSpPr txBox="1"/>
          <p:nvPr/>
        </p:nvSpPr>
        <p:spPr>
          <a:xfrm>
            <a:off x="524042" y="1418161"/>
            <a:ext cx="1166153" cy="369332"/>
          </a:xfrm>
          <a:prstGeom prst="rect">
            <a:avLst/>
          </a:prstGeom>
          <a:noFill/>
        </p:spPr>
        <p:txBody>
          <a:bodyPr wrap="none" rtlCol="0">
            <a:spAutoFit/>
          </a:bodyPr>
          <a:lstStyle/>
          <a:p>
            <a:pPr eaLnBrk="1" fontAlgn="auto" hangingPunct="1">
              <a:spcBef>
                <a:spcPts val="0"/>
              </a:spcBef>
              <a:spcAft>
                <a:spcPts val="0"/>
              </a:spcAft>
            </a:pPr>
            <a:r>
              <a:rPr lang="en-US" sz="1800" i="0" smtClean="0">
                <a:solidFill>
                  <a:srgbClr val="FFFF00"/>
                </a:solidFill>
                <a:latin typeface="Calibri" panose="020F0502020204030204"/>
                <a:ea typeface="+mn-ea"/>
              </a:rPr>
              <a:t>Wide scan</a:t>
            </a:r>
            <a:endParaRPr lang="en-US" sz="1800" i="0" dirty="0">
              <a:solidFill>
                <a:srgbClr val="FFFF00"/>
              </a:solidFill>
              <a:latin typeface="Calibri" panose="020F0502020204030204"/>
              <a:ea typeface="+mn-ea"/>
            </a:endParaRPr>
          </a:p>
        </p:txBody>
      </p:sp>
      <p:sp>
        <p:nvSpPr>
          <p:cNvPr id="100" name="TextBox 99"/>
          <p:cNvSpPr txBox="1"/>
          <p:nvPr/>
        </p:nvSpPr>
        <p:spPr>
          <a:xfrm>
            <a:off x="675499" y="4118920"/>
            <a:ext cx="1086451" cy="369332"/>
          </a:xfrm>
          <a:prstGeom prst="rect">
            <a:avLst/>
          </a:prstGeom>
          <a:noFill/>
        </p:spPr>
        <p:txBody>
          <a:bodyPr wrap="none" rtlCol="0">
            <a:spAutoFit/>
          </a:bodyPr>
          <a:lstStyle/>
          <a:p>
            <a:pPr eaLnBrk="1" fontAlgn="auto" hangingPunct="1">
              <a:spcBef>
                <a:spcPts val="0"/>
              </a:spcBef>
              <a:spcAft>
                <a:spcPts val="0"/>
              </a:spcAft>
            </a:pPr>
            <a:r>
              <a:rPr lang="en-US" sz="1800" i="0" smtClean="0">
                <a:solidFill>
                  <a:srgbClr val="FFFF00"/>
                </a:solidFill>
                <a:latin typeface="Calibri" panose="020F0502020204030204"/>
                <a:ea typeface="+mn-ea"/>
              </a:rPr>
              <a:t>Step scan</a:t>
            </a:r>
            <a:endParaRPr lang="en-US" sz="1800" i="0" dirty="0">
              <a:solidFill>
                <a:srgbClr val="FFFF00"/>
              </a:solidFill>
              <a:latin typeface="Calibri" panose="020F0502020204030204"/>
              <a:ea typeface="+mn-ea"/>
            </a:endParaRPr>
          </a:p>
        </p:txBody>
      </p:sp>
      <p:graphicFrame>
        <p:nvGraphicFramePr>
          <p:cNvPr id="7" name="Table 6"/>
          <p:cNvGraphicFramePr>
            <a:graphicFrameLocks noGrp="1"/>
          </p:cNvGraphicFramePr>
          <p:nvPr>
            <p:extLst>
              <p:ext uri="{D42A27DB-BD31-4B8C-83A1-F6EECF244321}">
                <p14:modId xmlns:p14="http://schemas.microsoft.com/office/powerpoint/2010/main" val="1658734111"/>
              </p:ext>
            </p:extLst>
          </p:nvPr>
        </p:nvGraphicFramePr>
        <p:xfrm>
          <a:off x="2525490" y="4986672"/>
          <a:ext cx="6618510" cy="1704037"/>
        </p:xfrm>
        <a:graphic>
          <a:graphicData uri="http://schemas.openxmlformats.org/drawingml/2006/table">
            <a:tbl>
              <a:tblPr/>
              <a:tblGrid>
                <a:gridCol w="478967"/>
                <a:gridCol w="256423"/>
                <a:gridCol w="367695"/>
                <a:gridCol w="367695"/>
                <a:gridCol w="367695"/>
                <a:gridCol w="367695"/>
                <a:gridCol w="367695"/>
                <a:gridCol w="367695"/>
                <a:gridCol w="367695"/>
                <a:gridCol w="367695"/>
                <a:gridCol w="367695"/>
                <a:gridCol w="367695"/>
                <a:gridCol w="367695"/>
                <a:gridCol w="367695"/>
                <a:gridCol w="367695"/>
                <a:gridCol w="367695"/>
                <a:gridCol w="550333"/>
                <a:gridCol w="185057"/>
              </a:tblGrid>
              <a:tr h="197505">
                <a:tc>
                  <a:txBody>
                    <a:bodyPr/>
                    <a:lstStyle/>
                    <a:p>
                      <a:pPr algn="l" fontAlgn="b"/>
                      <a:r>
                        <a:rPr lang="en-US" sz="600" b="0" i="0" u="none" strike="noStrike" dirty="0">
                          <a:solidFill>
                            <a:srgbClr val="000000"/>
                          </a:solidFill>
                          <a:effectLst/>
                          <a:latin typeface="Calibri" charset="0"/>
                        </a:rPr>
                        <a:t>File</a:t>
                      </a:r>
                    </a:p>
                  </a:txBody>
                  <a:tcPr marL="3370" marR="3370" marT="3370" marB="0" anchor="b">
                    <a:lnL>
                      <a:noFill/>
                    </a:lnL>
                    <a:lnR>
                      <a:noFill/>
                    </a:lnR>
                    <a:lnT>
                      <a:noFill/>
                    </a:lnT>
                    <a:lnB>
                      <a:noFill/>
                    </a:lnB>
                  </a:tcPr>
                </a:tc>
                <a:tc>
                  <a:txBody>
                    <a:bodyPr/>
                    <a:lstStyle/>
                    <a:p>
                      <a:pPr algn="l" fontAlgn="b"/>
                      <a:r>
                        <a:rPr lang="en-US" sz="600" b="0" i="0" u="none" strike="noStrike">
                          <a:solidFill>
                            <a:srgbClr val="000000"/>
                          </a:solidFill>
                          <a:effectLst/>
                          <a:latin typeface="Calibri" charset="0"/>
                        </a:rPr>
                        <a:t>STX.CurrentPosition</a:t>
                      </a:r>
                    </a:p>
                  </a:txBody>
                  <a:tcPr marL="3370" marR="3370" marT="3370" marB="0" anchor="b">
                    <a:lnL>
                      <a:noFill/>
                    </a:lnL>
                    <a:lnR>
                      <a:noFill/>
                    </a:lnR>
                    <a:lnT>
                      <a:noFill/>
                    </a:lnT>
                    <a:lnB>
                      <a:noFill/>
                    </a:lnB>
                  </a:tcPr>
                </a:tc>
                <a:tc>
                  <a:txBody>
                    <a:bodyPr/>
                    <a:lstStyle/>
                    <a:p>
                      <a:pPr algn="l" fontAlgn="b"/>
                      <a:r>
                        <a:rPr lang="en-US" sz="600" b="0" i="0" u="none" strike="noStrike">
                          <a:solidFill>
                            <a:srgbClr val="000000"/>
                          </a:solidFill>
                          <a:effectLst/>
                          <a:latin typeface="Calibri" charset="0"/>
                        </a:rPr>
                        <a:t>STX.FollowingError</a:t>
                      </a:r>
                    </a:p>
                  </a:txBody>
                  <a:tcPr marL="3370" marR="3370" marT="3370" marB="0" anchor="b">
                    <a:lnL>
                      <a:noFill/>
                    </a:lnL>
                    <a:lnR>
                      <a:noFill/>
                    </a:lnR>
                    <a:lnT>
                      <a:noFill/>
                    </a:lnT>
                    <a:lnB>
                      <a:noFill/>
                    </a:lnB>
                  </a:tcPr>
                </a:tc>
                <a:tc>
                  <a:txBody>
                    <a:bodyPr/>
                    <a:lstStyle/>
                    <a:p>
                      <a:pPr algn="l" fontAlgn="b"/>
                      <a:r>
                        <a:rPr lang="en-US" sz="600" b="0" i="0" u="none" strike="noStrike" dirty="0" err="1">
                          <a:solidFill>
                            <a:srgbClr val="000000"/>
                          </a:solidFill>
                          <a:effectLst/>
                          <a:latin typeface="Calibri" charset="0"/>
                        </a:rPr>
                        <a:t>STX.SetpointPosition</a:t>
                      </a:r>
                      <a:endParaRPr lang="en-US" sz="600" b="0" i="0" u="none" strike="noStrike" dirty="0">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r>
                        <a:rPr lang="en-US" sz="600" b="0" i="0" u="none" strike="noStrike">
                          <a:solidFill>
                            <a:srgbClr val="000000"/>
                          </a:solidFill>
                          <a:effectLst/>
                          <a:latin typeface="Calibri" charset="0"/>
                        </a:rPr>
                        <a:t>STX.CurrentVelocity</a:t>
                      </a:r>
                    </a:p>
                  </a:txBody>
                  <a:tcPr marL="3370" marR="3370" marT="3370" marB="0" anchor="b">
                    <a:lnL>
                      <a:noFill/>
                    </a:lnL>
                    <a:lnR>
                      <a:noFill/>
                    </a:lnR>
                    <a:lnT>
                      <a:noFill/>
                    </a:lnT>
                    <a:lnB>
                      <a:noFill/>
                    </a:lnB>
                  </a:tcPr>
                </a:tc>
                <a:tc>
                  <a:txBody>
                    <a:bodyPr/>
                    <a:lstStyle/>
                    <a:p>
                      <a:pPr algn="l" fontAlgn="b"/>
                      <a:r>
                        <a:rPr lang="en-US" sz="600" b="0" i="0" u="none" strike="noStrike">
                          <a:solidFill>
                            <a:srgbClr val="000000"/>
                          </a:solidFill>
                          <a:effectLst/>
                          <a:latin typeface="Calibri" charset="0"/>
                        </a:rPr>
                        <a:t>STZ.CurrentPosition</a:t>
                      </a:r>
                    </a:p>
                  </a:txBody>
                  <a:tcPr marL="3370" marR="3370" marT="3370" marB="0" anchor="b">
                    <a:lnL>
                      <a:noFill/>
                    </a:lnL>
                    <a:lnR>
                      <a:noFill/>
                    </a:lnR>
                    <a:lnT>
                      <a:noFill/>
                    </a:lnT>
                    <a:lnB>
                      <a:noFill/>
                    </a:lnB>
                  </a:tcPr>
                </a:tc>
                <a:tc>
                  <a:txBody>
                    <a:bodyPr/>
                    <a:lstStyle/>
                    <a:p>
                      <a:pPr algn="l" fontAlgn="b"/>
                      <a:r>
                        <a:rPr lang="en-US" sz="600" b="0" i="0" u="none" strike="noStrike">
                          <a:solidFill>
                            <a:srgbClr val="000000"/>
                          </a:solidFill>
                          <a:effectLst/>
                          <a:latin typeface="Calibri" charset="0"/>
                        </a:rPr>
                        <a:t>STZ.FollowingError</a:t>
                      </a:r>
                    </a:p>
                  </a:txBody>
                  <a:tcPr marL="3370" marR="3370" marT="3370" marB="0" anchor="b">
                    <a:lnL>
                      <a:noFill/>
                    </a:lnL>
                    <a:lnR>
                      <a:noFill/>
                    </a:lnR>
                    <a:lnT>
                      <a:noFill/>
                    </a:lnT>
                    <a:lnB>
                      <a:noFill/>
                    </a:lnB>
                  </a:tcPr>
                </a:tc>
                <a:tc>
                  <a:txBody>
                    <a:bodyPr/>
                    <a:lstStyle/>
                    <a:p>
                      <a:pPr algn="l" fontAlgn="b"/>
                      <a:r>
                        <a:rPr lang="en-US" sz="600" b="0" i="0" u="none" strike="noStrike">
                          <a:solidFill>
                            <a:srgbClr val="000000"/>
                          </a:solidFill>
                          <a:effectLst/>
                          <a:latin typeface="Calibri" charset="0"/>
                        </a:rPr>
                        <a:t>STZ.SetpointPosition</a:t>
                      </a:r>
                    </a:p>
                  </a:txBody>
                  <a:tcPr marL="3370" marR="3370" marT="3370" marB="0" anchor="b">
                    <a:lnL>
                      <a:noFill/>
                    </a:lnL>
                    <a:lnR>
                      <a:noFill/>
                    </a:lnR>
                    <a:lnT>
                      <a:noFill/>
                    </a:lnT>
                    <a:lnB>
                      <a:noFill/>
                    </a:lnB>
                  </a:tcPr>
                </a:tc>
                <a:tc>
                  <a:txBody>
                    <a:bodyPr/>
                    <a:lstStyle/>
                    <a:p>
                      <a:pPr algn="l" fontAlgn="b"/>
                      <a:r>
                        <a:rPr lang="en-US" sz="600" b="0" i="0" u="none" strike="noStrike">
                          <a:solidFill>
                            <a:srgbClr val="000000"/>
                          </a:solidFill>
                          <a:effectLst/>
                          <a:latin typeface="Calibri" charset="0"/>
                        </a:rPr>
                        <a:t>STZ.CurrentVelocity</a:t>
                      </a:r>
                    </a:p>
                  </a:txBody>
                  <a:tcPr marL="3370" marR="3370" marT="3370" marB="0" anchor="b">
                    <a:lnL>
                      <a:noFill/>
                    </a:lnL>
                    <a:lnR>
                      <a:noFill/>
                    </a:lnR>
                    <a:lnT>
                      <a:noFill/>
                    </a:lnT>
                    <a:lnB>
                      <a:noFill/>
                    </a:lnB>
                  </a:tcPr>
                </a:tc>
                <a:tc>
                  <a:txBody>
                    <a:bodyPr/>
                    <a:lstStyle/>
                    <a:p>
                      <a:pPr algn="l" fontAlgn="b"/>
                      <a:r>
                        <a:rPr lang="en-US" sz="600" b="0" i="0" u="none" strike="noStrike">
                          <a:solidFill>
                            <a:srgbClr val="000000"/>
                          </a:solidFill>
                          <a:effectLst/>
                          <a:latin typeface="Calibri" charset="0"/>
                        </a:rPr>
                        <a:t>STY.CurrentPosition</a:t>
                      </a:r>
                    </a:p>
                  </a:txBody>
                  <a:tcPr marL="3370" marR="3370" marT="3370" marB="0" anchor="b">
                    <a:lnL>
                      <a:noFill/>
                    </a:lnL>
                    <a:lnR>
                      <a:noFill/>
                    </a:lnR>
                    <a:lnT>
                      <a:noFill/>
                    </a:lnT>
                    <a:lnB>
                      <a:noFill/>
                    </a:lnB>
                  </a:tcPr>
                </a:tc>
                <a:tc>
                  <a:txBody>
                    <a:bodyPr/>
                    <a:lstStyle/>
                    <a:p>
                      <a:pPr algn="l" fontAlgn="b"/>
                      <a:r>
                        <a:rPr lang="en-US" sz="600" b="0" i="0" u="none" strike="noStrike">
                          <a:solidFill>
                            <a:srgbClr val="000000"/>
                          </a:solidFill>
                          <a:effectLst/>
                          <a:latin typeface="Calibri" charset="0"/>
                        </a:rPr>
                        <a:t>STY.FollowingError</a:t>
                      </a:r>
                    </a:p>
                  </a:txBody>
                  <a:tcPr marL="3370" marR="3370" marT="3370" marB="0" anchor="b">
                    <a:lnL>
                      <a:noFill/>
                    </a:lnL>
                    <a:lnR>
                      <a:noFill/>
                    </a:lnR>
                    <a:lnT>
                      <a:noFill/>
                    </a:lnT>
                    <a:lnB>
                      <a:noFill/>
                    </a:lnB>
                  </a:tcPr>
                </a:tc>
                <a:tc>
                  <a:txBody>
                    <a:bodyPr/>
                    <a:lstStyle/>
                    <a:p>
                      <a:pPr algn="l" fontAlgn="b"/>
                      <a:r>
                        <a:rPr lang="en-US" sz="600" b="0" i="0" u="none" strike="noStrike">
                          <a:solidFill>
                            <a:srgbClr val="000000"/>
                          </a:solidFill>
                          <a:effectLst/>
                          <a:latin typeface="Calibri" charset="0"/>
                        </a:rPr>
                        <a:t>STY.SetpointPosition</a:t>
                      </a:r>
                    </a:p>
                  </a:txBody>
                  <a:tcPr marL="3370" marR="3370" marT="3370" marB="0" anchor="b">
                    <a:lnL>
                      <a:noFill/>
                    </a:lnL>
                    <a:lnR>
                      <a:noFill/>
                    </a:lnR>
                    <a:lnT>
                      <a:noFill/>
                    </a:lnT>
                    <a:lnB>
                      <a:noFill/>
                    </a:lnB>
                  </a:tcPr>
                </a:tc>
                <a:tc>
                  <a:txBody>
                    <a:bodyPr/>
                    <a:lstStyle/>
                    <a:p>
                      <a:pPr algn="l" fontAlgn="b"/>
                      <a:r>
                        <a:rPr lang="en-US" sz="600" b="0" i="0" u="none" strike="noStrike">
                          <a:solidFill>
                            <a:srgbClr val="000000"/>
                          </a:solidFill>
                          <a:effectLst/>
                          <a:latin typeface="Calibri" charset="0"/>
                        </a:rPr>
                        <a:t>STY.CurrentVelocity</a:t>
                      </a:r>
                    </a:p>
                  </a:txBody>
                  <a:tcPr marL="3370" marR="3370" marT="3370" marB="0" anchor="b">
                    <a:lnL>
                      <a:noFill/>
                    </a:lnL>
                    <a:lnR>
                      <a:noFill/>
                    </a:lnR>
                    <a:lnT>
                      <a:noFill/>
                    </a:lnT>
                    <a:lnB>
                      <a:noFill/>
                    </a:lnB>
                  </a:tcPr>
                </a:tc>
                <a:tc>
                  <a:txBody>
                    <a:bodyPr/>
                    <a:lstStyle/>
                    <a:p>
                      <a:pPr algn="l" fontAlgn="b"/>
                      <a:r>
                        <a:rPr lang="en-US" sz="600" b="0" i="0" u="none" strike="noStrike" dirty="0" err="1">
                          <a:solidFill>
                            <a:srgbClr val="000000"/>
                          </a:solidFill>
                          <a:effectLst/>
                          <a:latin typeface="Calibri" charset="0"/>
                        </a:rPr>
                        <a:t>OM.CurrentPosition</a:t>
                      </a:r>
                      <a:endParaRPr lang="en-US" sz="600" b="0" i="0" u="none" strike="noStrike" dirty="0">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r>
                        <a:rPr lang="en-US" sz="600" b="0" i="0" u="none" strike="noStrike">
                          <a:solidFill>
                            <a:srgbClr val="000000"/>
                          </a:solidFill>
                          <a:effectLst/>
                          <a:latin typeface="Calibri" charset="0"/>
                        </a:rPr>
                        <a:t>OM.FollowingError</a:t>
                      </a:r>
                    </a:p>
                  </a:txBody>
                  <a:tcPr marL="3370" marR="3370" marT="3370" marB="0" anchor="b">
                    <a:lnL>
                      <a:noFill/>
                    </a:lnL>
                    <a:lnR>
                      <a:noFill/>
                    </a:lnR>
                    <a:lnT>
                      <a:noFill/>
                    </a:lnT>
                    <a:lnB>
                      <a:noFill/>
                    </a:lnB>
                  </a:tcPr>
                </a:tc>
                <a:tc>
                  <a:txBody>
                    <a:bodyPr/>
                    <a:lstStyle/>
                    <a:p>
                      <a:pPr algn="l" fontAlgn="b"/>
                      <a:r>
                        <a:rPr lang="en-US" sz="600" b="0" i="0" u="none" strike="noStrike">
                          <a:solidFill>
                            <a:srgbClr val="000000"/>
                          </a:solidFill>
                          <a:effectLst/>
                          <a:latin typeface="Calibri" charset="0"/>
                        </a:rPr>
                        <a:t>OM.SetpointPosition</a:t>
                      </a:r>
                    </a:p>
                  </a:txBody>
                  <a:tcPr marL="3370" marR="3370" marT="3370" marB="0" anchor="b">
                    <a:lnL>
                      <a:noFill/>
                    </a:lnL>
                    <a:lnR>
                      <a:noFill/>
                    </a:lnR>
                    <a:lnT>
                      <a:noFill/>
                    </a:lnT>
                    <a:lnB>
                      <a:noFill/>
                    </a:lnB>
                  </a:tcPr>
                </a:tc>
                <a:tc gridSpan="2">
                  <a:txBody>
                    <a:bodyPr/>
                    <a:lstStyle/>
                    <a:p>
                      <a:pPr algn="l" fontAlgn="b"/>
                      <a:r>
                        <a:rPr lang="en-US" sz="600" b="0" i="0" u="none" strike="noStrike">
                          <a:solidFill>
                            <a:srgbClr val="000000"/>
                          </a:solidFill>
                          <a:effectLst/>
                          <a:latin typeface="Calibri" charset="0"/>
                        </a:rPr>
                        <a:t>OM.CurrentVelocity</a:t>
                      </a:r>
                    </a:p>
                  </a:txBody>
                  <a:tcPr marL="3370" marR="3370" marT="3370" marB="0" anchor="b">
                    <a:lnL>
                      <a:noFill/>
                    </a:lnL>
                    <a:lnR>
                      <a:noFill/>
                    </a:lnR>
                    <a:lnT>
                      <a:noFill/>
                    </a:lnT>
                    <a:lnB>
                      <a:noFill/>
                    </a:lnB>
                  </a:tcPr>
                </a:tc>
                <a:tc hMerge="1">
                  <a:txBody>
                    <a:bodyPr/>
                    <a:lstStyle/>
                    <a:p>
                      <a:endParaRPr lang="en-US"/>
                    </a:p>
                  </a:txBody>
                  <a:tcPr/>
                </a:tc>
              </a:tr>
              <a:tr h="294572">
                <a:tc>
                  <a:txBody>
                    <a:bodyPr/>
                    <a:lstStyle/>
                    <a:p>
                      <a:pPr algn="l" fontAlgn="b"/>
                      <a:r>
                        <a:rPr lang="en-US" sz="600" b="0" i="0" u="none" strike="noStrike">
                          <a:solidFill>
                            <a:srgbClr val="000000"/>
                          </a:solidFill>
                          <a:effectLst/>
                          <a:latin typeface="Calibri" charset="0"/>
                        </a:rPr>
                        <a:t>enst_s1_001</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1.2783</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1.2783</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hr-HR" sz="600" b="0" i="0" u="none" strike="noStrike">
                          <a:solidFill>
                            <a:srgbClr val="000000"/>
                          </a:solidFill>
                          <a:effectLst/>
                          <a:latin typeface="Calibri" charset="0"/>
                        </a:rPr>
                        <a:t>3.3528</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hr-HR" sz="600" b="0" i="0" u="none" strike="noStrike">
                          <a:solidFill>
                            <a:srgbClr val="000000"/>
                          </a:solidFill>
                          <a:effectLst/>
                          <a:latin typeface="Calibri" charset="0"/>
                        </a:rPr>
                        <a:t>3.3528</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-2.1040404</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-2.1040404</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mr-IN" sz="600" b="0" i="0" u="none" strike="noStrike">
                          <a:solidFill>
                            <a:srgbClr val="000000"/>
                          </a:solidFill>
                          <a:effectLst/>
                          <a:latin typeface="Calibri" charset="0"/>
                        </a:rPr>
                        <a:t>-123.001</a:t>
                      </a:r>
                    </a:p>
                  </a:txBody>
                  <a:tcPr marL="3370" marR="3370" marT="3370" marB="0" anchor="b">
                    <a:lnL>
                      <a:noFill/>
                    </a:lnL>
                    <a:lnR>
                      <a:noFill/>
                    </a:lnR>
                    <a:lnT>
                      <a:noFill/>
                    </a:lnT>
                    <a:lnB>
                      <a:noFill/>
                    </a:lnB>
                  </a:tcPr>
                </a:tc>
                <a:tc>
                  <a:txBody>
                    <a:bodyPr/>
                    <a:lstStyle/>
                    <a:p>
                      <a:pPr algn="r" fontAlgn="b"/>
                      <a:r>
                        <a:rPr lang="nb-NO" sz="600" b="0" i="0" u="none" strike="noStrike">
                          <a:solidFill>
                            <a:srgbClr val="000000"/>
                          </a:solidFill>
                          <a:effectLst/>
                          <a:latin typeface="Calibri" charset="0"/>
                        </a:rPr>
                        <a:t>0.001</a:t>
                      </a:r>
                    </a:p>
                  </a:txBody>
                  <a:tcPr marL="3370" marR="3370" marT="3370" marB="0" anchor="b">
                    <a:lnL>
                      <a:noFill/>
                    </a:lnL>
                    <a:lnR>
                      <a:noFill/>
                    </a:lnR>
                    <a:lnT>
                      <a:noFill/>
                    </a:lnT>
                    <a:lnB>
                      <a:noFill/>
                    </a:lnB>
                  </a:tcPr>
                </a:tc>
                <a:tc>
                  <a:txBody>
                    <a:bodyPr/>
                    <a:lstStyle/>
                    <a:p>
                      <a:pPr algn="r" fontAlgn="b"/>
                      <a:r>
                        <a:rPr lang="mr-IN" sz="600" b="0" i="0" u="none" strike="noStrike">
                          <a:solidFill>
                            <a:srgbClr val="000000"/>
                          </a:solidFill>
                          <a:effectLst/>
                          <a:latin typeface="Calibri" charset="0"/>
                        </a:rPr>
                        <a:t>-122.9997996</a:t>
                      </a:r>
                    </a:p>
                  </a:txBody>
                  <a:tcPr marL="3370" marR="3370" marT="3370" marB="0" anchor="b">
                    <a:lnL>
                      <a:noFill/>
                    </a:lnL>
                    <a:lnR>
                      <a:noFill/>
                    </a:lnR>
                    <a:lnT>
                      <a:noFill/>
                    </a:lnT>
                    <a:lnB>
                      <a:noFill/>
                    </a:lnB>
                  </a:tcPr>
                </a:tc>
                <a:tc>
                  <a:txBody>
                    <a:bodyPr/>
                    <a:lstStyle/>
                    <a:p>
                      <a:pPr algn="r" fontAlgn="b"/>
                      <a:r>
                        <a:rPr lang="cs-CZ" sz="600" b="0" i="0" u="none" strike="noStrike">
                          <a:solidFill>
                            <a:srgbClr val="000000"/>
                          </a:solidFill>
                          <a:effectLst/>
                          <a:latin typeface="Calibri" charset="0"/>
                        </a:rPr>
                        <a:t>0.354583658</a:t>
                      </a: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r>
              <a:tr h="107852">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r>
              <a:tr h="197505">
                <a:tc>
                  <a:txBody>
                    <a:bodyPr/>
                    <a:lstStyle/>
                    <a:p>
                      <a:pPr algn="l" fontAlgn="b"/>
                      <a:r>
                        <a:rPr lang="en-US" sz="600" b="0" i="0" u="none" strike="noStrike">
                          <a:solidFill>
                            <a:srgbClr val="000000"/>
                          </a:solidFill>
                          <a:effectLst/>
                          <a:latin typeface="Calibri" charset="0"/>
                        </a:rPr>
                        <a:t>enst_s1_001</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1.2783</a:t>
                      </a:r>
                    </a:p>
                  </a:txBody>
                  <a:tcPr marL="3370" marR="3370" marT="3370" marB="0" anchor="b">
                    <a:lnL>
                      <a:noFill/>
                    </a:lnL>
                    <a:lnR>
                      <a:noFill/>
                    </a:lnR>
                    <a:lnT>
                      <a:noFill/>
                    </a:lnT>
                    <a:lnB>
                      <a:noFill/>
                    </a:lnB>
                  </a:tcPr>
                </a:tc>
                <a:tc>
                  <a:txBody>
                    <a:bodyPr/>
                    <a:lstStyle/>
                    <a:p>
                      <a:pPr algn="r" fontAlgn="b"/>
                      <a:r>
                        <a:rPr lang="en-US" sz="600" b="0" i="0" u="none" strike="noStrike" dirty="0">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1.2783</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hr-HR" sz="600" b="0" i="0" u="none" strike="noStrike">
                          <a:solidFill>
                            <a:srgbClr val="000000"/>
                          </a:solidFill>
                          <a:effectLst/>
                          <a:latin typeface="Calibri" charset="0"/>
                        </a:rPr>
                        <a:t>3.3528</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hr-HR" sz="600" b="0" i="0" u="none" strike="noStrike">
                          <a:solidFill>
                            <a:srgbClr val="000000"/>
                          </a:solidFill>
                          <a:effectLst/>
                          <a:latin typeface="Calibri" charset="0"/>
                        </a:rPr>
                        <a:t>3.3528</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-2.1040404</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is-IS" sz="600" b="0" i="0" u="none" strike="noStrike" dirty="0">
                          <a:solidFill>
                            <a:srgbClr val="000000"/>
                          </a:solidFill>
                          <a:effectLst/>
                          <a:latin typeface="Calibri" charset="0"/>
                        </a:rPr>
                        <a:t>-2.1040404</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mr-IN" sz="600" b="0" i="0" u="none" strike="noStrike">
                          <a:solidFill>
                            <a:srgbClr val="000000"/>
                          </a:solidFill>
                          <a:effectLst/>
                          <a:latin typeface="Calibri" charset="0"/>
                        </a:rPr>
                        <a:t>-122.9</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mr-IN" sz="600" b="0" i="0" u="none" strike="noStrike">
                          <a:solidFill>
                            <a:srgbClr val="000000"/>
                          </a:solidFill>
                          <a:effectLst/>
                          <a:latin typeface="Calibri" charset="0"/>
                        </a:rPr>
                        <a:t>-122.8998</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0.408675801</a:t>
                      </a: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r>
              <a:tr h="107852">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r>
              <a:tr h="107852">
                <a:tc>
                  <a:txBody>
                    <a:bodyPr/>
                    <a:lstStyle/>
                    <a:p>
                      <a:pPr algn="l" fontAlgn="b"/>
                      <a:r>
                        <a:rPr lang="en-US" sz="600" b="0" i="0" u="none" strike="noStrike">
                          <a:solidFill>
                            <a:srgbClr val="000000"/>
                          </a:solidFill>
                          <a:effectLst/>
                          <a:latin typeface="Calibri" charset="0"/>
                        </a:rPr>
                        <a:t>enst_s1_001</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1.2783</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1.2783</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hr-HR" sz="600" b="0" i="0" u="none" strike="noStrike">
                          <a:solidFill>
                            <a:srgbClr val="000000"/>
                          </a:solidFill>
                          <a:effectLst/>
                          <a:latin typeface="Calibri" charset="0"/>
                        </a:rPr>
                        <a:t>3.3528</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hr-HR" sz="600" b="0" i="0" u="none" strike="noStrike">
                          <a:solidFill>
                            <a:srgbClr val="000000"/>
                          </a:solidFill>
                          <a:effectLst/>
                          <a:latin typeface="Calibri" charset="0"/>
                        </a:rPr>
                        <a:t>3.3528</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-2.1040404</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-2.1040404</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-122.8005</a:t>
                      </a:r>
                    </a:p>
                  </a:txBody>
                  <a:tcPr marL="3370" marR="3370" marT="3370" marB="0" anchor="b">
                    <a:lnL>
                      <a:noFill/>
                    </a:lnL>
                    <a:lnR>
                      <a:noFill/>
                    </a:lnR>
                    <a:lnT>
                      <a:noFill/>
                    </a:lnT>
                    <a:lnB>
                      <a:noFill/>
                    </a:lnB>
                  </a:tcPr>
                </a:tc>
                <a:tc>
                  <a:txBody>
                    <a:bodyPr/>
                    <a:lstStyle/>
                    <a:p>
                      <a:pPr algn="r" fontAlgn="b"/>
                      <a:r>
                        <a:rPr lang="is-IS" sz="600" b="0" i="0" u="none" strike="noStrike" dirty="0">
                          <a:solidFill>
                            <a:srgbClr val="000000"/>
                          </a:solidFill>
                          <a:effectLst/>
                          <a:latin typeface="Calibri" charset="0"/>
                        </a:rPr>
                        <a:t>0.0005</a:t>
                      </a:r>
                    </a:p>
                  </a:txBody>
                  <a:tcPr marL="3370" marR="3370" marT="3370" marB="0" anchor="b">
                    <a:lnL>
                      <a:noFill/>
                    </a:lnL>
                    <a:lnR>
                      <a:noFill/>
                    </a:lnR>
                    <a:lnT>
                      <a:noFill/>
                    </a:lnT>
                    <a:lnB>
                      <a:noFill/>
                    </a:lnB>
                  </a:tcPr>
                </a:tc>
                <a:tc>
                  <a:txBody>
                    <a:bodyPr/>
                    <a:lstStyle/>
                    <a:p>
                      <a:pPr algn="r" fontAlgn="b"/>
                      <a:r>
                        <a:rPr lang="mr-IN" sz="600" b="0" i="0" u="none" strike="noStrike">
                          <a:solidFill>
                            <a:srgbClr val="000000"/>
                          </a:solidFill>
                          <a:effectLst/>
                          <a:latin typeface="Calibri" charset="0"/>
                        </a:rPr>
                        <a:t>-122.7998</a:t>
                      </a:r>
                    </a:p>
                  </a:txBody>
                  <a:tcPr marL="3370" marR="3370" marT="3370" marB="0" anchor="b">
                    <a:lnL>
                      <a:noFill/>
                    </a:lnL>
                    <a:lnR>
                      <a:noFill/>
                    </a:lnR>
                    <a:lnT>
                      <a:noFill/>
                    </a:lnT>
                    <a:lnB>
                      <a:noFill/>
                    </a:lnB>
                  </a:tcPr>
                </a:tc>
                <a:tc>
                  <a:txBody>
                    <a:bodyPr/>
                    <a:lstStyle/>
                    <a:p>
                      <a:pPr algn="r" fontAlgn="b"/>
                      <a:r>
                        <a:rPr lang="nb-NO" sz="600" b="0" i="0" u="none" strike="noStrike">
                          <a:solidFill>
                            <a:srgbClr val="000000"/>
                          </a:solidFill>
                          <a:effectLst/>
                          <a:latin typeface="Calibri" charset="0"/>
                        </a:rPr>
                        <a:t>0.58559678</a:t>
                      </a: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r>
              <a:tr h="107852">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r>
              <a:tr h="197505">
                <a:tc>
                  <a:txBody>
                    <a:bodyPr/>
                    <a:lstStyle/>
                    <a:p>
                      <a:pPr algn="l" fontAlgn="b"/>
                      <a:r>
                        <a:rPr lang="en-US" sz="600" b="0" i="0" u="none" strike="noStrike">
                          <a:solidFill>
                            <a:srgbClr val="000000"/>
                          </a:solidFill>
                          <a:effectLst/>
                          <a:latin typeface="Calibri" charset="0"/>
                        </a:rPr>
                        <a:t>enst_s1_001</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1.2783</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1.2783</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hr-HR" sz="600" b="0" i="0" u="none" strike="noStrike">
                          <a:solidFill>
                            <a:srgbClr val="000000"/>
                          </a:solidFill>
                          <a:effectLst/>
                          <a:latin typeface="Calibri" charset="0"/>
                        </a:rPr>
                        <a:t>3.3528</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hr-HR" sz="600" b="0" i="0" u="none" strike="noStrike">
                          <a:solidFill>
                            <a:srgbClr val="000000"/>
                          </a:solidFill>
                          <a:effectLst/>
                          <a:latin typeface="Calibri" charset="0"/>
                        </a:rPr>
                        <a:t>3.3528</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-2.1040404</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-2.1040404</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mr-IN" sz="600" b="0" i="0" u="none" strike="noStrike">
                          <a:solidFill>
                            <a:srgbClr val="000000"/>
                          </a:solidFill>
                          <a:effectLst/>
                          <a:latin typeface="Calibri" charset="0"/>
                        </a:rPr>
                        <a:t>-122.7</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mr-IN" sz="600" b="0" i="0" u="none" strike="noStrike">
                          <a:solidFill>
                            <a:srgbClr val="000000"/>
                          </a:solidFill>
                          <a:effectLst/>
                          <a:latin typeface="Calibri" charset="0"/>
                        </a:rPr>
                        <a:t>-122.6998</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0.696227079</a:t>
                      </a: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r>
              <a:tr h="107852">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r>
              <a:tr h="197505">
                <a:tc>
                  <a:txBody>
                    <a:bodyPr/>
                    <a:lstStyle/>
                    <a:p>
                      <a:pPr algn="l" fontAlgn="b"/>
                      <a:r>
                        <a:rPr lang="en-US" sz="600" b="0" i="0" u="none" strike="noStrike">
                          <a:solidFill>
                            <a:srgbClr val="000000"/>
                          </a:solidFill>
                          <a:effectLst/>
                          <a:latin typeface="Calibri" charset="0"/>
                        </a:rPr>
                        <a:t>enst_s1_001</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1.2783</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1.2783</a:t>
                      </a:r>
                    </a:p>
                  </a:txBody>
                  <a:tcPr marL="3370" marR="3370" marT="3370" marB="0" anchor="b">
                    <a:lnL>
                      <a:noFill/>
                    </a:lnL>
                    <a:lnR>
                      <a:noFill/>
                    </a:lnR>
                    <a:lnT>
                      <a:noFill/>
                    </a:lnT>
                    <a:lnB>
                      <a:noFill/>
                    </a:lnB>
                  </a:tcPr>
                </a:tc>
                <a:tc>
                  <a:txBody>
                    <a:bodyPr/>
                    <a:lstStyle/>
                    <a:p>
                      <a:pPr algn="r" fontAlgn="b"/>
                      <a:r>
                        <a:rPr lang="en-US" sz="600" b="0" i="0" u="none" strike="noStrike" dirty="0">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hr-HR" sz="600" b="0" i="0" u="none" strike="noStrike" dirty="0">
                          <a:solidFill>
                            <a:srgbClr val="000000"/>
                          </a:solidFill>
                          <a:effectLst/>
                          <a:latin typeface="Calibri" charset="0"/>
                        </a:rPr>
                        <a:t>3.3528</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hr-HR" sz="600" b="0" i="0" u="none" strike="noStrike">
                          <a:solidFill>
                            <a:srgbClr val="000000"/>
                          </a:solidFill>
                          <a:effectLst/>
                          <a:latin typeface="Calibri" charset="0"/>
                        </a:rPr>
                        <a:t>3.3528</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-2.1040404</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-2.1040404</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mr-IN" sz="600" b="0" i="0" u="none" strike="noStrike">
                          <a:solidFill>
                            <a:srgbClr val="000000"/>
                          </a:solidFill>
                          <a:effectLst/>
                          <a:latin typeface="Calibri" charset="0"/>
                        </a:rPr>
                        <a:t>-122.6</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mr-IN" sz="600" b="0" i="0" u="none" strike="noStrike">
                          <a:solidFill>
                            <a:srgbClr val="000000"/>
                          </a:solidFill>
                          <a:effectLst/>
                          <a:latin typeface="Calibri" charset="0"/>
                        </a:rPr>
                        <a:t>-122.5998</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0.484909907</a:t>
                      </a:r>
                    </a:p>
                  </a:txBody>
                  <a:tcPr marL="3370" marR="3370" marT="3370" marB="0" anchor="b">
                    <a:lnL>
                      <a:noFill/>
                    </a:lnL>
                    <a:lnR>
                      <a:noFill/>
                    </a:lnR>
                    <a:lnT>
                      <a:noFill/>
                    </a:lnT>
                    <a:lnB>
                      <a:noFill/>
                    </a:lnB>
                  </a:tcPr>
                </a:tc>
                <a:tc>
                  <a:txBody>
                    <a:bodyPr/>
                    <a:lstStyle/>
                    <a:p>
                      <a:pPr algn="l" fontAlgn="b"/>
                      <a:endParaRPr lang="en-US" sz="600" b="0" i="0" u="none" strike="noStrike" dirty="0">
                        <a:solidFill>
                          <a:srgbClr val="000000"/>
                        </a:solidFill>
                        <a:effectLst/>
                        <a:latin typeface="Calibri" charset="0"/>
                      </a:endParaRPr>
                    </a:p>
                  </a:txBody>
                  <a:tcPr marL="3370" marR="3370" marT="3370" marB="0" anchor="b">
                    <a:lnL>
                      <a:noFill/>
                    </a:lnL>
                    <a:lnR>
                      <a:noFill/>
                    </a:lnR>
                    <a:lnT>
                      <a:noFill/>
                    </a:lnT>
                    <a:lnB>
                      <a:noFill/>
                    </a:lnB>
                  </a:tcPr>
                </a:tc>
              </a:tr>
            </a:tbl>
          </a:graphicData>
        </a:graphic>
      </p:graphicFrame>
      <p:sp>
        <p:nvSpPr>
          <p:cNvPr id="20" name="TextBox 19"/>
          <p:cNvSpPr txBox="1"/>
          <p:nvPr/>
        </p:nvSpPr>
        <p:spPr>
          <a:xfrm>
            <a:off x="4244921" y="4593012"/>
            <a:ext cx="2643865" cy="369332"/>
          </a:xfrm>
          <a:prstGeom prst="rect">
            <a:avLst/>
          </a:prstGeom>
          <a:noFill/>
        </p:spPr>
        <p:txBody>
          <a:bodyPr wrap="none" rtlCol="0">
            <a:spAutoFit/>
          </a:bodyPr>
          <a:lstStyle/>
          <a:p>
            <a:pPr eaLnBrk="1" fontAlgn="auto" hangingPunct="1">
              <a:spcBef>
                <a:spcPts val="0"/>
              </a:spcBef>
              <a:spcAft>
                <a:spcPts val="0"/>
              </a:spcAft>
            </a:pPr>
            <a:r>
              <a:rPr lang="en-US" sz="1800" b="0" i="0" dirty="0" smtClean="0">
                <a:solidFill>
                  <a:prstClr val="black"/>
                </a:solidFill>
                <a:latin typeface="Calibri" panose="020F0502020204030204"/>
                <a:ea typeface="+mn-ea"/>
              </a:rPr>
              <a:t>Log file from Newport XPS</a:t>
            </a:r>
            <a:endParaRPr lang="en-US" sz="1800" b="0" i="0" dirty="0">
              <a:solidFill>
                <a:prstClr val="black"/>
              </a:solidFill>
              <a:latin typeface="Calibri" panose="020F0502020204030204"/>
              <a:ea typeface="+mn-ea"/>
            </a:endParaRPr>
          </a:p>
        </p:txBody>
      </p:sp>
    </p:spTree>
    <p:extLst>
      <p:ext uri="{BB962C8B-B14F-4D97-AF65-F5344CB8AC3E}">
        <p14:creationId xmlns:p14="http://schemas.microsoft.com/office/powerpoint/2010/main" val="9675046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12" y="1021130"/>
            <a:ext cx="9067800" cy="4212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12069" y="108857"/>
            <a:ext cx="8882743"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pPr>
            <a:r>
              <a:rPr lang="en-US" sz="3200" i="0" dirty="0" smtClean="0">
                <a:ln w="11430"/>
                <a:latin typeface="+mn-lt"/>
                <a:ea typeface="+mn-ea"/>
              </a:rPr>
              <a:t>Multi-level </a:t>
            </a:r>
            <a:r>
              <a:rPr lang="en-US" sz="3200" i="0" dirty="0" smtClean="0">
                <a:ln w="11430"/>
                <a:latin typeface="+mn-lt"/>
                <a:ea typeface="+mn-ea"/>
              </a:rPr>
              <a:t>ramp </a:t>
            </a:r>
            <a:r>
              <a:rPr lang="en-US" sz="3200" i="0" dirty="0" smtClean="0">
                <a:ln w="11430"/>
                <a:latin typeface="+mn-lt"/>
                <a:ea typeface="+mn-ea"/>
              </a:rPr>
              <a:t>laser heating &amp; XRD</a:t>
            </a:r>
            <a:endParaRPr lang="en-US" sz="3200" i="0" dirty="0">
              <a:ln w="11430"/>
              <a:latin typeface="+mn-lt"/>
              <a:ea typeface="+mn-ea"/>
            </a:endParaRPr>
          </a:p>
        </p:txBody>
      </p:sp>
      <p:sp>
        <p:nvSpPr>
          <p:cNvPr id="7" name="TextBox 6"/>
          <p:cNvSpPr txBox="1"/>
          <p:nvPr/>
        </p:nvSpPr>
        <p:spPr>
          <a:xfrm>
            <a:off x="0" y="6488668"/>
            <a:ext cx="2615588" cy="369332"/>
          </a:xfrm>
          <a:prstGeom prst="rect">
            <a:avLst/>
          </a:prstGeom>
          <a:noFill/>
        </p:spPr>
        <p:txBody>
          <a:bodyPr wrap="none" rtlCol="0">
            <a:spAutoFit/>
          </a:bodyPr>
          <a:lstStyle/>
          <a:p>
            <a:pPr eaLnBrk="1" fontAlgn="auto" hangingPunct="1">
              <a:spcBef>
                <a:spcPts val="0"/>
              </a:spcBef>
              <a:spcAft>
                <a:spcPts val="0"/>
              </a:spcAft>
            </a:pPr>
            <a:r>
              <a:rPr lang="en-US" sz="1800" b="0" i="0" dirty="0" err="1" smtClean="0">
                <a:solidFill>
                  <a:prstClr val="black"/>
                </a:solidFill>
                <a:latin typeface="Calibri" panose="020F0502020204030204"/>
                <a:ea typeface="+mn-ea"/>
              </a:rPr>
              <a:t>Eran</a:t>
            </a:r>
            <a:r>
              <a:rPr lang="en-US" sz="1800" b="0" i="0" dirty="0" smtClean="0">
                <a:solidFill>
                  <a:prstClr val="black"/>
                </a:solidFill>
                <a:latin typeface="Calibri" panose="020F0502020204030204"/>
                <a:ea typeface="+mn-ea"/>
              </a:rPr>
              <a:t> Greenberg, GSECARS</a:t>
            </a:r>
            <a:endParaRPr lang="en-US" sz="1800" b="0" i="0" dirty="0">
              <a:solidFill>
                <a:prstClr val="black"/>
              </a:solidFill>
              <a:latin typeface="Calibri" panose="020F0502020204030204"/>
              <a:ea typeface="+mn-ea"/>
            </a:endParaRPr>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3236" y="1330545"/>
            <a:ext cx="4930713" cy="3593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478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16" name="TextBox 15"/>
          <p:cNvSpPr txBox="1"/>
          <p:nvPr/>
        </p:nvSpPr>
        <p:spPr>
          <a:xfrm>
            <a:off x="1671266" y="-76200"/>
            <a:ext cx="5567734"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pPr>
            <a:r>
              <a:rPr lang="en-US" sz="3200" i="0" dirty="0" smtClean="0">
                <a:ln w="11430"/>
                <a:effectLst>
                  <a:outerShdw blurRad="50800" dist="39000" dir="5460000" algn="tl">
                    <a:srgbClr val="000000">
                      <a:alpha val="38000"/>
                    </a:srgbClr>
                  </a:outerShdw>
                </a:effectLst>
                <a:latin typeface="Comic Sans MS" pitchFamily="66" charset="0"/>
                <a:ea typeface="+mn-ea"/>
              </a:rPr>
              <a:t>2D-XRD map analysis</a:t>
            </a:r>
            <a:endParaRPr lang="en-US" sz="3200" i="0" dirty="0">
              <a:ln w="11430"/>
              <a:effectLst>
                <a:outerShdw blurRad="50800" dist="39000" dir="5460000" algn="tl">
                  <a:srgbClr val="000000">
                    <a:alpha val="38000"/>
                  </a:srgbClr>
                </a:outerShdw>
              </a:effectLst>
              <a:latin typeface="Comic Sans MS" pitchFamily="66" charset="0"/>
              <a:ea typeface="+mn-ea"/>
            </a:endParaRPr>
          </a:p>
        </p:txBody>
      </p:sp>
      <p:pic>
        <p:nvPicPr>
          <p:cNvPr id="7" name="Picture 5" descr="\\Mac\Home\Desktop\Screen Shot 2017-04-17 at 15.23.4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551" y="1866824"/>
            <a:ext cx="7704449" cy="49911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Z:\GSECARS\Presentations\2017_05_APS_Users_Meeting\figures\BFO_spectr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88" y="584774"/>
            <a:ext cx="4592610" cy="327965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a:xfrm>
            <a:off x="4299857" y="2438400"/>
            <a:ext cx="1284514" cy="1643743"/>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965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l="8486" t="13307" r="10375" b="14746"/>
          <a:stretch/>
        </p:blipFill>
        <p:spPr>
          <a:xfrm flipH="1">
            <a:off x="137156" y="411436"/>
            <a:ext cx="6524900" cy="2335510"/>
          </a:xfrm>
          <a:prstGeom prst="rect">
            <a:avLst/>
          </a:prstGeom>
        </p:spPr>
      </p:pic>
      <p:pic>
        <p:nvPicPr>
          <p:cNvPr id="4" name="Picture 3" descr="Screen Shot 2014-05-13 at 10.01.04 AM.png"/>
          <p:cNvPicPr>
            <a:picLocks noChangeAspect="1"/>
          </p:cNvPicPr>
          <p:nvPr/>
        </p:nvPicPr>
        <p:blipFill>
          <a:blip r:embed="rId4" cstate="email">
            <a:clrChange>
              <a:clrFrom>
                <a:srgbClr val="FFFFFF"/>
              </a:clrFrom>
              <a:clrTo>
                <a:srgbClr val="FFFFFF">
                  <a:alpha val="0"/>
                </a:srgbClr>
              </a:clrTo>
            </a:clrChange>
            <a:duotone>
              <a:prstClr val="black"/>
              <a:srgbClr val="E3E4E2">
                <a:tint val="45000"/>
                <a:satMod val="400000"/>
              </a:srgbClr>
            </a:duotone>
            <a:extLst>
              <a:ext uri="{28A0092B-C50C-407E-A947-70E740481C1C}">
                <a14:useLocalDpi xmlns:a14="http://schemas.microsoft.com/office/drawing/2010/main" val="0"/>
              </a:ext>
            </a:extLst>
          </a:blip>
          <a:stretch>
            <a:fillRect/>
          </a:stretch>
        </p:blipFill>
        <p:spPr>
          <a:xfrm flipH="1">
            <a:off x="3894930" y="4033502"/>
            <a:ext cx="4293464" cy="2376827"/>
          </a:xfrm>
          <a:prstGeom prst="rect">
            <a:avLst/>
          </a:prstGeom>
          <a:noFill/>
          <a:ln>
            <a:noFill/>
          </a:ln>
        </p:spPr>
      </p:pic>
      <p:pic>
        <p:nvPicPr>
          <p:cNvPr id="5" name="Picture 4" descr="Screen Shot 2014-05-12 at 5.22.45 PM.png"/>
          <p:cNvPicPr>
            <a:picLocks noChangeAspect="1"/>
          </p:cNvPicPr>
          <p:nvPr/>
        </p:nvPicPr>
        <p:blipFill rotWithShape="1">
          <a:blip r:embed="rId5" cstate="email">
            <a:clrChange>
              <a:clrFrom>
                <a:srgbClr val="EBEBE3"/>
              </a:clrFrom>
              <a:clrTo>
                <a:srgbClr val="EBEBE3">
                  <a:alpha val="0"/>
                </a:srgbClr>
              </a:clrTo>
            </a:clrChange>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l="863" t="2012" r="767" b="3133"/>
          <a:stretch/>
        </p:blipFill>
        <p:spPr>
          <a:xfrm>
            <a:off x="4460239" y="1542605"/>
            <a:ext cx="4683761" cy="2499360"/>
          </a:xfrm>
          <a:prstGeom prst="rect">
            <a:avLst/>
          </a:prstGeom>
        </p:spPr>
      </p:pic>
      <p:sp>
        <p:nvSpPr>
          <p:cNvPr id="6" name="TextBox 5"/>
          <p:cNvSpPr txBox="1"/>
          <p:nvPr/>
        </p:nvSpPr>
        <p:spPr>
          <a:xfrm>
            <a:off x="6535372" y="4725744"/>
            <a:ext cx="956122" cy="357653"/>
          </a:xfrm>
          <a:prstGeom prst="rect">
            <a:avLst/>
          </a:prstGeom>
          <a:noFill/>
        </p:spPr>
        <p:txBody>
          <a:bodyPr wrap="none" rtlCol="0">
            <a:spAutoFit/>
          </a:bodyPr>
          <a:lstStyle/>
          <a:p>
            <a:pPr eaLnBrk="1" fontAlgn="auto" hangingPunct="1">
              <a:spcBef>
                <a:spcPts val="0"/>
              </a:spcBef>
              <a:spcAft>
                <a:spcPts val="0"/>
              </a:spcAft>
            </a:pPr>
            <a:r>
              <a:rPr lang="en-US" sz="3200" b="0" i="0" dirty="0" smtClean="0">
                <a:solidFill>
                  <a:prstClr val="white"/>
                </a:solidFill>
                <a:latin typeface="Calibri" panose="020F0502020204030204"/>
                <a:ea typeface="+mn-ea"/>
              </a:rPr>
              <a:t>Sample</a:t>
            </a:r>
            <a:endParaRPr lang="en-US" sz="3200" b="0" i="0" dirty="0">
              <a:solidFill>
                <a:prstClr val="white"/>
              </a:solidFill>
              <a:latin typeface="Calibri" panose="020F0502020204030204"/>
              <a:ea typeface="+mn-ea"/>
            </a:endParaRPr>
          </a:p>
        </p:txBody>
      </p:sp>
      <p:sp>
        <p:nvSpPr>
          <p:cNvPr id="7" name="TextBox 6"/>
          <p:cNvSpPr txBox="1"/>
          <p:nvPr/>
        </p:nvSpPr>
        <p:spPr>
          <a:xfrm>
            <a:off x="7272396" y="4842869"/>
            <a:ext cx="1393801" cy="400110"/>
          </a:xfrm>
          <a:prstGeom prst="rect">
            <a:avLst/>
          </a:prstGeom>
          <a:noFill/>
        </p:spPr>
        <p:txBody>
          <a:bodyPr wrap="square" rtlCol="0">
            <a:spAutoFit/>
          </a:bodyPr>
          <a:lstStyle/>
          <a:p>
            <a:pPr eaLnBrk="1" fontAlgn="auto" hangingPunct="1">
              <a:spcBef>
                <a:spcPts val="0"/>
              </a:spcBef>
              <a:spcAft>
                <a:spcPts val="0"/>
              </a:spcAft>
            </a:pPr>
            <a:r>
              <a:rPr lang="en-US" sz="2000" b="0" i="0" dirty="0" smtClean="0">
                <a:solidFill>
                  <a:srgbClr val="3333FF"/>
                </a:solidFill>
                <a:latin typeface="Calibri" panose="020F0502020204030204"/>
                <a:ea typeface="+mn-ea"/>
              </a:rPr>
              <a:t>X-ray beam</a:t>
            </a:r>
            <a:endParaRPr lang="en-US" sz="2000" b="0" i="0" dirty="0">
              <a:solidFill>
                <a:srgbClr val="3333FF"/>
              </a:solidFill>
              <a:latin typeface="Calibri" panose="020F0502020204030204"/>
              <a:ea typeface="+mn-ea"/>
            </a:endParaRPr>
          </a:p>
        </p:txBody>
      </p:sp>
      <p:sp>
        <p:nvSpPr>
          <p:cNvPr id="8" name="TextBox 7"/>
          <p:cNvSpPr txBox="1"/>
          <p:nvPr/>
        </p:nvSpPr>
        <p:spPr>
          <a:xfrm>
            <a:off x="3646666" y="3833447"/>
            <a:ext cx="1098634" cy="400110"/>
          </a:xfrm>
          <a:prstGeom prst="rect">
            <a:avLst/>
          </a:prstGeom>
          <a:noFill/>
        </p:spPr>
        <p:txBody>
          <a:bodyPr wrap="none" rtlCol="0">
            <a:spAutoFit/>
          </a:bodyPr>
          <a:lstStyle/>
          <a:p>
            <a:pPr eaLnBrk="1" fontAlgn="auto" hangingPunct="1">
              <a:spcBef>
                <a:spcPts val="0"/>
              </a:spcBef>
              <a:spcAft>
                <a:spcPts val="0"/>
              </a:spcAft>
            </a:pPr>
            <a:r>
              <a:rPr lang="en-US" sz="2000" b="0" i="0" dirty="0" smtClean="0">
                <a:solidFill>
                  <a:srgbClr val="3333FF"/>
                </a:solidFill>
                <a:latin typeface="Calibri" panose="020F0502020204030204"/>
                <a:ea typeface="+mn-ea"/>
              </a:rPr>
              <a:t>Detector</a:t>
            </a:r>
            <a:endParaRPr lang="en-US" sz="2000" b="0" i="0" dirty="0">
              <a:solidFill>
                <a:srgbClr val="3333FF"/>
              </a:solidFill>
              <a:latin typeface="Calibri" panose="020F0502020204030204"/>
              <a:ea typeface="+mn-ea"/>
            </a:endParaRPr>
          </a:p>
        </p:txBody>
      </p:sp>
      <p:sp>
        <p:nvSpPr>
          <p:cNvPr id="9" name="TextBox 8"/>
          <p:cNvSpPr txBox="1"/>
          <p:nvPr/>
        </p:nvSpPr>
        <p:spPr>
          <a:xfrm>
            <a:off x="5039233" y="5063440"/>
            <a:ext cx="540533" cy="400110"/>
          </a:xfrm>
          <a:prstGeom prst="rect">
            <a:avLst/>
          </a:prstGeom>
          <a:noFill/>
        </p:spPr>
        <p:txBody>
          <a:bodyPr wrap="none" rtlCol="0">
            <a:spAutoFit/>
          </a:bodyPr>
          <a:lstStyle/>
          <a:p>
            <a:pPr eaLnBrk="1" fontAlgn="auto" hangingPunct="1">
              <a:spcBef>
                <a:spcPts val="0"/>
              </a:spcBef>
              <a:spcAft>
                <a:spcPts val="0"/>
              </a:spcAft>
            </a:pPr>
            <a:r>
              <a:rPr lang="en-US" sz="2000" b="0" i="0" dirty="0" smtClean="0">
                <a:solidFill>
                  <a:srgbClr val="3333FF"/>
                </a:solidFill>
                <a:latin typeface="Calibri" panose="020F0502020204030204"/>
                <a:ea typeface="+mn-ea"/>
              </a:rPr>
              <a:t>MC</a:t>
            </a:r>
            <a:endParaRPr lang="en-US" sz="2000" b="0" i="0" dirty="0">
              <a:solidFill>
                <a:srgbClr val="3333FF"/>
              </a:solidFill>
              <a:latin typeface="Calibri" panose="020F0502020204030204"/>
              <a:ea typeface="+mn-ea"/>
            </a:endParaRPr>
          </a:p>
        </p:txBody>
      </p:sp>
      <p:pic>
        <p:nvPicPr>
          <p:cNvPr id="12" name="Picture 11" descr="soller_slit_comparison.jp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13357" y="4002226"/>
            <a:ext cx="3417317" cy="2733854"/>
          </a:xfrm>
          <a:prstGeom prst="rect">
            <a:avLst/>
          </a:prstGeom>
        </p:spPr>
      </p:pic>
      <p:sp>
        <p:nvSpPr>
          <p:cNvPr id="14" name="Rectangle 13"/>
          <p:cNvSpPr/>
          <p:nvPr/>
        </p:nvSpPr>
        <p:spPr>
          <a:xfrm>
            <a:off x="213357" y="3263562"/>
            <a:ext cx="3417317" cy="738664"/>
          </a:xfrm>
          <a:prstGeom prst="rect">
            <a:avLst/>
          </a:prstGeom>
        </p:spPr>
        <p:txBody>
          <a:bodyPr wrap="square">
            <a:spAutoFit/>
          </a:bodyPr>
          <a:lstStyle/>
          <a:p>
            <a:pPr eaLnBrk="1" fontAlgn="auto" hangingPunct="1">
              <a:spcBef>
                <a:spcPts val="0"/>
              </a:spcBef>
              <a:spcAft>
                <a:spcPts val="0"/>
              </a:spcAft>
            </a:pPr>
            <a:r>
              <a:rPr lang="en-US" sz="1400" b="0" dirty="0">
                <a:solidFill>
                  <a:prstClr val="black"/>
                </a:solidFill>
                <a:latin typeface="Calibri" panose="020F0502020204030204"/>
                <a:ea typeface="+mn-ea"/>
              </a:rPr>
              <a:t>Comparison between measurements of Mg</a:t>
            </a:r>
            <a:r>
              <a:rPr lang="en-US" sz="1400" b="0" baseline="-25000" dirty="0">
                <a:solidFill>
                  <a:prstClr val="black"/>
                </a:solidFill>
                <a:latin typeface="Calibri" panose="020F0502020204030204"/>
                <a:ea typeface="+mn-ea"/>
              </a:rPr>
              <a:t>2</a:t>
            </a:r>
            <a:r>
              <a:rPr lang="en-US" sz="1400" b="0" dirty="0">
                <a:solidFill>
                  <a:prstClr val="black"/>
                </a:solidFill>
                <a:latin typeface="Calibri" panose="020F0502020204030204"/>
                <a:ea typeface="+mn-ea"/>
              </a:rPr>
              <a:t>SiO</a:t>
            </a:r>
            <a:r>
              <a:rPr lang="en-US" sz="1400" b="0" baseline="-25000" dirty="0">
                <a:solidFill>
                  <a:prstClr val="black"/>
                </a:solidFill>
                <a:latin typeface="Calibri" panose="020F0502020204030204"/>
                <a:ea typeface="+mn-ea"/>
              </a:rPr>
              <a:t>4</a:t>
            </a:r>
            <a:r>
              <a:rPr lang="en-US" sz="1400" b="0" dirty="0">
                <a:solidFill>
                  <a:prstClr val="black"/>
                </a:solidFill>
                <a:latin typeface="Calibri" panose="020F0502020204030204"/>
                <a:ea typeface="+mn-ea"/>
              </a:rPr>
              <a:t> sample in a Diamond Anvil Cell with and without Multichannel Collimator (MCS).</a:t>
            </a:r>
          </a:p>
        </p:txBody>
      </p:sp>
      <p:sp>
        <p:nvSpPr>
          <p:cNvPr id="15" name="Rectangle 14"/>
          <p:cNvSpPr/>
          <p:nvPr/>
        </p:nvSpPr>
        <p:spPr>
          <a:xfrm>
            <a:off x="2487612" y="-5063"/>
            <a:ext cx="4406078" cy="584775"/>
          </a:xfrm>
          <a:prstGeom prst="rect">
            <a:avLst/>
          </a:prstGeom>
        </p:spPr>
        <p:txBody>
          <a:bodyPr wrap="none">
            <a:spAutoFit/>
          </a:bodyPr>
          <a:lstStyle/>
          <a:p>
            <a:pPr eaLnBrk="1" fontAlgn="auto" hangingPunct="1">
              <a:spcBef>
                <a:spcPts val="0"/>
              </a:spcBef>
              <a:spcAft>
                <a:spcPts val="0"/>
              </a:spcAft>
            </a:pPr>
            <a:r>
              <a:rPr lang="en-US" sz="3200" i="0">
                <a:solidFill>
                  <a:prstClr val="black"/>
                </a:solidFill>
                <a:latin typeface="Calibri" panose="020F0502020204030204"/>
                <a:ea typeface="+mn-ea"/>
              </a:rPr>
              <a:t>Multichannel Collimator </a:t>
            </a:r>
          </a:p>
        </p:txBody>
      </p:sp>
      <p:sp>
        <p:nvSpPr>
          <p:cNvPr id="16" name="Rectangle 15"/>
          <p:cNvSpPr/>
          <p:nvPr/>
        </p:nvSpPr>
        <p:spPr>
          <a:xfrm>
            <a:off x="5309499" y="5994830"/>
            <a:ext cx="3725644" cy="830997"/>
          </a:xfrm>
          <a:prstGeom prst="rect">
            <a:avLst/>
          </a:prstGeom>
        </p:spPr>
        <p:txBody>
          <a:bodyPr wrap="square">
            <a:spAutoFit/>
          </a:bodyPr>
          <a:lstStyle/>
          <a:p>
            <a:pPr eaLnBrk="1" fontAlgn="auto" hangingPunct="1">
              <a:spcBef>
                <a:spcPts val="0"/>
              </a:spcBef>
              <a:spcAft>
                <a:spcPts val="0"/>
              </a:spcAft>
            </a:pPr>
            <a:r>
              <a:rPr lang="en-US" b="0" i="0" dirty="0">
                <a:solidFill>
                  <a:prstClr val="black"/>
                </a:solidFill>
                <a:latin typeface="Calibri" panose="020F0502020204030204"/>
                <a:ea typeface="+mn-ea"/>
              </a:rPr>
              <a:t>The upstream block is composed of 75 slits of 50 µm positioned at a distance of 50 mm from the sample. The downstream block is composed of 75 slits of 200 µm positioned at 200 mm</a:t>
            </a:r>
          </a:p>
        </p:txBody>
      </p:sp>
    </p:spTree>
    <p:extLst>
      <p:ext uri="{BB962C8B-B14F-4D97-AF65-F5344CB8AC3E}">
        <p14:creationId xmlns:p14="http://schemas.microsoft.com/office/powerpoint/2010/main" val="13534689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5942" y="0"/>
            <a:ext cx="8860971" cy="1200329"/>
          </a:xfrm>
          <a:prstGeom prst="rect">
            <a:avLst/>
          </a:prstGeom>
        </p:spPr>
        <p:txBody>
          <a:bodyPr wrap="square">
            <a:spAutoFit/>
          </a:bodyPr>
          <a:lstStyle/>
          <a:p>
            <a:pPr eaLnBrk="1" fontAlgn="auto" hangingPunct="1">
              <a:spcBef>
                <a:spcPts val="0"/>
              </a:spcBef>
              <a:spcAft>
                <a:spcPts val="0"/>
              </a:spcAft>
            </a:pPr>
            <a:r>
              <a:rPr lang="en-US" sz="1800" i="0" dirty="0">
                <a:solidFill>
                  <a:prstClr val="black"/>
                </a:solidFill>
                <a:latin typeface="Times" charset="0"/>
                <a:ea typeface="+mn-ea"/>
              </a:rPr>
              <a:t>PHYSICAL REVIEW B 95, 140101(R) (2017)</a:t>
            </a:r>
          </a:p>
          <a:p>
            <a:pPr eaLnBrk="1" fontAlgn="auto" hangingPunct="1">
              <a:spcBef>
                <a:spcPts val="0"/>
              </a:spcBef>
              <a:spcAft>
                <a:spcPts val="0"/>
              </a:spcAft>
            </a:pPr>
            <a:r>
              <a:rPr lang="en-US" sz="1800" i="0" dirty="0">
                <a:solidFill>
                  <a:srgbClr val="C00000"/>
                </a:solidFill>
                <a:latin typeface="Times" charset="0"/>
                <a:ea typeface="+mn-ea"/>
              </a:rPr>
              <a:t>Stable high-pressure phases in the H-S system determined by chemically</a:t>
            </a:r>
          </a:p>
          <a:p>
            <a:pPr eaLnBrk="1" fontAlgn="auto" hangingPunct="1">
              <a:spcBef>
                <a:spcPts val="0"/>
              </a:spcBef>
              <a:spcAft>
                <a:spcPts val="0"/>
              </a:spcAft>
            </a:pPr>
            <a:r>
              <a:rPr lang="en-US" sz="1800" i="0" dirty="0">
                <a:solidFill>
                  <a:srgbClr val="C00000"/>
                </a:solidFill>
                <a:latin typeface="Times" charset="0"/>
                <a:ea typeface="+mn-ea"/>
              </a:rPr>
              <a:t>reacting hydrogen and sulfur</a:t>
            </a:r>
          </a:p>
          <a:p>
            <a:pPr eaLnBrk="1" fontAlgn="auto" hangingPunct="1">
              <a:spcBef>
                <a:spcPts val="0"/>
              </a:spcBef>
              <a:spcAft>
                <a:spcPts val="0"/>
              </a:spcAft>
            </a:pPr>
            <a:r>
              <a:rPr lang="en-US" sz="1800" b="0" dirty="0">
                <a:solidFill>
                  <a:prstClr val="black"/>
                </a:solidFill>
                <a:latin typeface="Times" charset="0"/>
                <a:ea typeface="+mn-ea"/>
              </a:rPr>
              <a:t> Alexander F. </a:t>
            </a:r>
            <a:r>
              <a:rPr lang="en-US" sz="1800" b="0" dirty="0" err="1" smtClean="0">
                <a:solidFill>
                  <a:prstClr val="black"/>
                </a:solidFill>
                <a:latin typeface="Times" charset="0"/>
                <a:ea typeface="+mn-ea"/>
              </a:rPr>
              <a:t>Goncharov</a:t>
            </a:r>
            <a:r>
              <a:rPr lang="en-US" sz="1800" b="0" dirty="0" smtClean="0">
                <a:solidFill>
                  <a:prstClr val="black"/>
                </a:solidFill>
                <a:latin typeface="Times" charset="0"/>
                <a:ea typeface="+mn-ea"/>
              </a:rPr>
              <a:t>, </a:t>
            </a:r>
            <a:r>
              <a:rPr lang="en-US" sz="1800" b="0" dirty="0">
                <a:solidFill>
                  <a:prstClr val="black"/>
                </a:solidFill>
                <a:latin typeface="Times" charset="0"/>
                <a:ea typeface="+mn-ea"/>
              </a:rPr>
              <a:t>Sergey S. </a:t>
            </a:r>
            <a:r>
              <a:rPr lang="en-US" sz="1800" b="0" dirty="0" err="1" smtClean="0">
                <a:solidFill>
                  <a:prstClr val="black"/>
                </a:solidFill>
                <a:latin typeface="Times" charset="0"/>
                <a:ea typeface="+mn-ea"/>
              </a:rPr>
              <a:t>Lobanov</a:t>
            </a:r>
            <a:r>
              <a:rPr lang="en-US" sz="1800" b="0" dirty="0" smtClean="0">
                <a:solidFill>
                  <a:prstClr val="black"/>
                </a:solidFill>
                <a:latin typeface="Times" charset="0"/>
                <a:ea typeface="+mn-ea"/>
              </a:rPr>
              <a:t>, </a:t>
            </a:r>
            <a:r>
              <a:rPr lang="en-US" sz="1800" b="0" dirty="0">
                <a:solidFill>
                  <a:prstClr val="black"/>
                </a:solidFill>
                <a:latin typeface="Times" charset="0"/>
                <a:ea typeface="+mn-ea"/>
              </a:rPr>
              <a:t>Vitali B. </a:t>
            </a:r>
            <a:r>
              <a:rPr lang="en-US" sz="1800" b="0" dirty="0" smtClean="0">
                <a:solidFill>
                  <a:prstClr val="black"/>
                </a:solidFill>
                <a:latin typeface="Times" charset="0"/>
                <a:ea typeface="+mn-ea"/>
              </a:rPr>
              <a:t>Prakapenka, </a:t>
            </a:r>
            <a:r>
              <a:rPr lang="en-US" sz="1800" b="0" dirty="0">
                <a:solidFill>
                  <a:prstClr val="black"/>
                </a:solidFill>
                <a:latin typeface="Times" charset="0"/>
                <a:ea typeface="+mn-ea"/>
              </a:rPr>
              <a:t>and </a:t>
            </a:r>
            <a:r>
              <a:rPr lang="en-US" sz="1800" b="0" dirty="0" err="1">
                <a:solidFill>
                  <a:prstClr val="black"/>
                </a:solidFill>
                <a:latin typeface="Times" charset="0"/>
                <a:ea typeface="+mn-ea"/>
              </a:rPr>
              <a:t>Eran</a:t>
            </a:r>
            <a:r>
              <a:rPr lang="en-US" sz="1800" b="0" dirty="0">
                <a:solidFill>
                  <a:prstClr val="black"/>
                </a:solidFill>
                <a:latin typeface="Times" charset="0"/>
                <a:ea typeface="+mn-ea"/>
              </a:rPr>
              <a:t> </a:t>
            </a:r>
            <a:r>
              <a:rPr lang="en-US" sz="1800" b="0" dirty="0" smtClean="0">
                <a:solidFill>
                  <a:prstClr val="black"/>
                </a:solidFill>
                <a:latin typeface="Times" charset="0"/>
                <a:ea typeface="+mn-ea"/>
              </a:rPr>
              <a:t>Greenberg</a:t>
            </a:r>
            <a:endParaRPr lang="en-US" sz="1800" b="0" dirty="0">
              <a:solidFill>
                <a:prstClr val="black"/>
              </a:solidFill>
              <a:latin typeface="Times" charset="0"/>
              <a:ea typeface="+mn-ea"/>
            </a:endParaRPr>
          </a:p>
        </p:txBody>
      </p:sp>
      <p:pic>
        <p:nvPicPr>
          <p:cNvPr id="5" name="Picture 4"/>
          <p:cNvPicPr>
            <a:picLocks noChangeAspect="1"/>
          </p:cNvPicPr>
          <p:nvPr/>
        </p:nvPicPr>
        <p:blipFill>
          <a:blip r:embed="rId2"/>
          <a:stretch>
            <a:fillRect/>
          </a:stretch>
        </p:blipFill>
        <p:spPr>
          <a:xfrm>
            <a:off x="0" y="2500256"/>
            <a:ext cx="9144000" cy="3533887"/>
          </a:xfrm>
          <a:prstGeom prst="rect">
            <a:avLst/>
          </a:prstGeom>
        </p:spPr>
      </p:pic>
      <p:sp>
        <p:nvSpPr>
          <p:cNvPr id="6" name="TextBox 5"/>
          <p:cNvSpPr txBox="1"/>
          <p:nvPr/>
        </p:nvSpPr>
        <p:spPr>
          <a:xfrm>
            <a:off x="2275114" y="4082533"/>
            <a:ext cx="2197140" cy="369332"/>
          </a:xfrm>
          <a:prstGeom prst="rect">
            <a:avLst/>
          </a:prstGeom>
          <a:noFill/>
        </p:spPr>
        <p:txBody>
          <a:bodyPr wrap="none" rtlCol="0">
            <a:spAutoFit/>
          </a:bodyPr>
          <a:lstStyle/>
          <a:p>
            <a:pPr eaLnBrk="1" fontAlgn="auto" hangingPunct="1">
              <a:spcBef>
                <a:spcPts val="0"/>
              </a:spcBef>
              <a:spcAft>
                <a:spcPts val="0"/>
              </a:spcAft>
            </a:pPr>
            <a:r>
              <a:rPr lang="en-US" sz="1800" i="0" dirty="0" smtClean="0">
                <a:solidFill>
                  <a:srgbClr val="FFFF00"/>
                </a:solidFill>
                <a:latin typeface="Calibri" panose="020F0502020204030204"/>
                <a:ea typeface="+mn-ea"/>
              </a:rPr>
              <a:t>Pilatus </a:t>
            </a:r>
            <a:r>
              <a:rPr lang="en-US" sz="1800" i="0" dirty="0" err="1" smtClean="0">
                <a:solidFill>
                  <a:srgbClr val="FFFF00"/>
                </a:solidFill>
                <a:latin typeface="Calibri" panose="020F0502020204030204"/>
                <a:ea typeface="+mn-ea"/>
              </a:rPr>
              <a:t>CdTe</a:t>
            </a:r>
            <a:r>
              <a:rPr lang="en-US" sz="1800" i="0" dirty="0" smtClean="0">
                <a:solidFill>
                  <a:srgbClr val="FFFF00"/>
                </a:solidFill>
                <a:latin typeface="Calibri" panose="020F0502020204030204"/>
                <a:ea typeface="+mn-ea"/>
              </a:rPr>
              <a:t> detector</a:t>
            </a:r>
            <a:endParaRPr lang="en-US" sz="1800" i="0" dirty="0">
              <a:solidFill>
                <a:srgbClr val="FFFF00"/>
              </a:solidFill>
              <a:latin typeface="Calibri" panose="020F0502020204030204"/>
              <a:ea typeface="+mn-ea"/>
            </a:endParaRPr>
          </a:p>
        </p:txBody>
      </p:sp>
      <p:sp>
        <p:nvSpPr>
          <p:cNvPr id="7" name="Rectangle 6"/>
          <p:cNvSpPr/>
          <p:nvPr/>
        </p:nvSpPr>
        <p:spPr>
          <a:xfrm>
            <a:off x="108858" y="6113306"/>
            <a:ext cx="9035142" cy="830997"/>
          </a:xfrm>
          <a:prstGeom prst="rect">
            <a:avLst/>
          </a:prstGeom>
        </p:spPr>
        <p:txBody>
          <a:bodyPr wrap="square">
            <a:spAutoFit/>
          </a:bodyPr>
          <a:lstStyle/>
          <a:p>
            <a:pPr eaLnBrk="1" fontAlgn="auto" hangingPunct="1">
              <a:spcBef>
                <a:spcPts val="0"/>
              </a:spcBef>
              <a:spcAft>
                <a:spcPts val="0"/>
              </a:spcAft>
            </a:pPr>
            <a:r>
              <a:rPr lang="en-US" sz="1600" b="0" i="0" dirty="0">
                <a:solidFill>
                  <a:srgbClr val="00B050"/>
                </a:solidFill>
                <a:latin typeface="Calibri" panose="020F0502020204030204"/>
                <a:ea typeface="+mn-ea"/>
              </a:rPr>
              <a:t>XRD patterns of </a:t>
            </a:r>
            <a:r>
              <a:rPr lang="en-US" sz="1600" b="0" dirty="0" smtClean="0">
                <a:solidFill>
                  <a:srgbClr val="00B050"/>
                </a:solidFill>
                <a:latin typeface="Calibri" panose="020F0502020204030204"/>
                <a:ea typeface="+mn-ea"/>
              </a:rPr>
              <a:t>Im¯3m</a:t>
            </a:r>
            <a:r>
              <a:rPr lang="en-US" sz="1600" b="0" i="0" dirty="0" smtClean="0">
                <a:solidFill>
                  <a:srgbClr val="00B050"/>
                </a:solidFill>
                <a:latin typeface="Calibri" panose="020F0502020204030204"/>
                <a:ea typeface="+mn-ea"/>
              </a:rPr>
              <a:t> H3S </a:t>
            </a:r>
            <a:r>
              <a:rPr lang="en-US" sz="1600" b="0" i="0" dirty="0">
                <a:solidFill>
                  <a:srgbClr val="00B050"/>
                </a:solidFill>
                <a:latin typeface="Calibri" panose="020F0502020204030204"/>
                <a:ea typeface="+mn-ea"/>
              </a:rPr>
              <a:t>directly synthesized from H2 and S.  We suggest that the superconducting </a:t>
            </a:r>
            <a:r>
              <a:rPr lang="en-US" sz="1600" b="0" i="0" dirty="0" smtClean="0">
                <a:solidFill>
                  <a:srgbClr val="00B050"/>
                </a:solidFill>
                <a:latin typeface="Calibri" panose="020F0502020204030204"/>
                <a:ea typeface="+mn-ea"/>
              </a:rPr>
              <a:t>properties of </a:t>
            </a:r>
            <a:r>
              <a:rPr lang="en-US" sz="1600" b="0" i="0" dirty="0">
                <a:solidFill>
                  <a:srgbClr val="00B050"/>
                </a:solidFill>
                <a:latin typeface="Calibri" panose="020F0502020204030204"/>
                <a:ea typeface="+mn-ea"/>
              </a:rPr>
              <a:t>the directly synthesized H3 S should be examined as such </a:t>
            </a:r>
            <a:r>
              <a:rPr lang="en-US" sz="1600" b="0" i="0" dirty="0" smtClean="0">
                <a:solidFill>
                  <a:srgbClr val="00B050"/>
                </a:solidFill>
                <a:latin typeface="Calibri" panose="020F0502020204030204"/>
                <a:ea typeface="+mn-ea"/>
              </a:rPr>
              <a:t>a prepared </a:t>
            </a:r>
            <a:r>
              <a:rPr lang="en-US" sz="1600" b="0" i="0" dirty="0">
                <a:solidFill>
                  <a:srgbClr val="00B050"/>
                </a:solidFill>
                <a:latin typeface="Calibri" panose="020F0502020204030204"/>
                <a:ea typeface="+mn-ea"/>
              </a:rPr>
              <a:t>material has a much better crystallinity compared </a:t>
            </a:r>
            <a:r>
              <a:rPr lang="en-US" sz="1600" b="0" i="0" dirty="0" smtClean="0">
                <a:solidFill>
                  <a:srgbClr val="00B050"/>
                </a:solidFill>
                <a:latin typeface="Calibri" panose="020F0502020204030204"/>
                <a:ea typeface="+mn-ea"/>
              </a:rPr>
              <a:t>to that </a:t>
            </a:r>
            <a:r>
              <a:rPr lang="en-US" sz="1600" b="0" i="0" dirty="0">
                <a:solidFill>
                  <a:srgbClr val="00B050"/>
                </a:solidFill>
                <a:latin typeface="Calibri" panose="020F0502020204030204"/>
                <a:ea typeface="+mn-ea"/>
              </a:rPr>
              <a:t>obtained by H2 S decomposition</a:t>
            </a:r>
          </a:p>
        </p:txBody>
      </p:sp>
      <p:sp>
        <p:nvSpPr>
          <p:cNvPr id="8" name="Rectangle 7"/>
          <p:cNvSpPr/>
          <p:nvPr/>
        </p:nvSpPr>
        <p:spPr>
          <a:xfrm>
            <a:off x="315684" y="1388627"/>
            <a:ext cx="8741229" cy="923330"/>
          </a:xfrm>
          <a:prstGeom prst="rect">
            <a:avLst/>
          </a:prstGeom>
        </p:spPr>
        <p:txBody>
          <a:bodyPr wrap="square">
            <a:spAutoFit/>
          </a:bodyPr>
          <a:lstStyle/>
          <a:p>
            <a:pPr eaLnBrk="1" fontAlgn="auto" hangingPunct="1">
              <a:spcBef>
                <a:spcPts val="0"/>
              </a:spcBef>
              <a:spcAft>
                <a:spcPts val="0"/>
              </a:spcAft>
            </a:pPr>
            <a:r>
              <a:rPr lang="en-US" sz="1800" b="0" dirty="0" smtClean="0">
                <a:solidFill>
                  <a:srgbClr val="00B050"/>
                </a:solidFill>
                <a:latin typeface="Calibri" panose="020F0502020204030204"/>
                <a:ea typeface="+mn-ea"/>
              </a:rPr>
              <a:t>Theoretically </a:t>
            </a:r>
            <a:r>
              <a:rPr lang="en-US" sz="1800" b="0" dirty="0">
                <a:solidFill>
                  <a:srgbClr val="00B050"/>
                </a:solidFill>
                <a:latin typeface="Calibri" panose="020F0502020204030204"/>
                <a:ea typeface="+mn-ea"/>
              </a:rPr>
              <a:t>predicted </a:t>
            </a:r>
            <a:r>
              <a:rPr lang="en-US" sz="1800" b="0" dirty="0" err="1">
                <a:solidFill>
                  <a:srgbClr val="00B050"/>
                </a:solidFill>
                <a:latin typeface="Calibri" panose="020F0502020204030204"/>
                <a:ea typeface="+mn-ea"/>
              </a:rPr>
              <a:t>Cccm</a:t>
            </a:r>
            <a:r>
              <a:rPr lang="en-US" sz="1800" b="0" dirty="0">
                <a:solidFill>
                  <a:srgbClr val="00B050"/>
                </a:solidFill>
                <a:latin typeface="Calibri" panose="020F0502020204030204"/>
                <a:ea typeface="+mn-ea"/>
              </a:rPr>
              <a:t> and Im¯3m </a:t>
            </a:r>
            <a:r>
              <a:rPr lang="en-US" sz="1800" b="0" dirty="0" smtClean="0">
                <a:solidFill>
                  <a:srgbClr val="00B050"/>
                </a:solidFill>
                <a:latin typeface="Calibri" panose="020F0502020204030204"/>
                <a:ea typeface="+mn-ea"/>
              </a:rPr>
              <a:t>H3S to </a:t>
            </a:r>
            <a:r>
              <a:rPr lang="en-US" sz="1800" b="0" dirty="0">
                <a:solidFill>
                  <a:srgbClr val="00B050"/>
                </a:solidFill>
                <a:latin typeface="Calibri" panose="020F0502020204030204"/>
                <a:ea typeface="+mn-ea"/>
              </a:rPr>
              <a:t>be the reaction products at 50 and 140 </a:t>
            </a:r>
            <a:r>
              <a:rPr lang="en-US" sz="1800" b="0" dirty="0" err="1">
                <a:solidFill>
                  <a:srgbClr val="00B050"/>
                </a:solidFill>
                <a:latin typeface="Calibri" panose="020F0502020204030204"/>
                <a:ea typeface="+mn-ea"/>
              </a:rPr>
              <a:t>GPa</a:t>
            </a:r>
            <a:r>
              <a:rPr lang="en-US" sz="1800" b="0" dirty="0">
                <a:solidFill>
                  <a:srgbClr val="00B050"/>
                </a:solidFill>
                <a:latin typeface="Calibri" panose="020F0502020204030204"/>
                <a:ea typeface="+mn-ea"/>
              </a:rPr>
              <a:t>, respectively. Im¯3mH3S is a stable crystalline phase above 140 </a:t>
            </a:r>
            <a:r>
              <a:rPr lang="en-US" sz="1800" b="0" dirty="0" err="1" smtClean="0">
                <a:solidFill>
                  <a:srgbClr val="00B050"/>
                </a:solidFill>
                <a:latin typeface="Calibri" panose="020F0502020204030204"/>
                <a:ea typeface="+mn-ea"/>
              </a:rPr>
              <a:t>GPa</a:t>
            </a:r>
            <a:r>
              <a:rPr lang="en-US" sz="1800" b="0" dirty="0" smtClean="0">
                <a:solidFill>
                  <a:srgbClr val="00B050"/>
                </a:solidFill>
                <a:latin typeface="Calibri" panose="020F0502020204030204"/>
                <a:ea typeface="+mn-ea"/>
              </a:rPr>
              <a:t> and </a:t>
            </a:r>
            <a:r>
              <a:rPr lang="en-US" sz="1800" b="0" dirty="0">
                <a:solidFill>
                  <a:srgbClr val="00B050"/>
                </a:solidFill>
                <a:latin typeface="Calibri" panose="020F0502020204030204"/>
                <a:ea typeface="+mn-ea"/>
              </a:rPr>
              <a:t>it transforms to R3mH3S on pressure release below 140 </a:t>
            </a:r>
            <a:r>
              <a:rPr lang="en-US" sz="1800" b="0" dirty="0" err="1" smtClean="0">
                <a:solidFill>
                  <a:srgbClr val="00B050"/>
                </a:solidFill>
                <a:latin typeface="Calibri" panose="020F0502020204030204"/>
                <a:ea typeface="+mn-ea"/>
              </a:rPr>
              <a:t>GPa</a:t>
            </a:r>
            <a:r>
              <a:rPr lang="en-US" sz="1800" b="0" dirty="0" smtClean="0">
                <a:solidFill>
                  <a:srgbClr val="00B050"/>
                </a:solidFill>
                <a:latin typeface="Calibri" panose="020F0502020204030204"/>
                <a:ea typeface="+mn-ea"/>
              </a:rPr>
              <a:t>.</a:t>
            </a:r>
            <a:endParaRPr lang="en-US" sz="1800" b="0" dirty="0">
              <a:solidFill>
                <a:srgbClr val="00B050"/>
              </a:solidFill>
              <a:latin typeface="Calibri" panose="020F0502020204030204"/>
              <a:ea typeface="+mn-ea"/>
            </a:endParaRPr>
          </a:p>
        </p:txBody>
      </p:sp>
    </p:spTree>
    <p:extLst>
      <p:ext uri="{BB962C8B-B14F-4D97-AF65-F5344CB8AC3E}">
        <p14:creationId xmlns:p14="http://schemas.microsoft.com/office/powerpoint/2010/main" val="30828764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5"/>
          <p:cNvSpPr txBox="1"/>
          <p:nvPr/>
        </p:nvSpPr>
        <p:spPr>
          <a:xfrm>
            <a:off x="1828800" y="152400"/>
            <a:ext cx="5303840" cy="523220"/>
          </a:xfrm>
          <a:prstGeom prst="rect">
            <a:avLst/>
          </a:prstGeom>
          <a:noFill/>
        </p:spPr>
        <p:txBody>
          <a:bodyPr wrap="square" rtlCol="0">
            <a:spAutoFit/>
          </a:bodyPr>
          <a:lstStyle/>
          <a:p>
            <a:pPr algn="ctr" eaLnBrk="1" hangingPunct="1"/>
            <a:r>
              <a:rPr lang="en-US" altLang="en-US" sz="2800" i="0" dirty="0">
                <a:solidFill>
                  <a:srgbClr val="3333FF"/>
                </a:solidFill>
                <a:effectLst>
                  <a:outerShdw blurRad="38100" dist="38100" dir="2700000" algn="tl">
                    <a:srgbClr val="000000">
                      <a:alpha val="43137"/>
                    </a:srgbClr>
                  </a:outerShdw>
                </a:effectLst>
                <a:latin typeface="Arial" panose="020B0604020202020204" pitchFamily="34" charset="0"/>
                <a:ea typeface="+mn-ea"/>
                <a:cs typeface="Times New Roman" panose="02020603050405020304" pitchFamily="18" charset="0"/>
              </a:rPr>
              <a:t>Facilities and Techniques</a:t>
            </a:r>
            <a:endParaRPr lang="en-US" altLang="en-US" sz="2800" i="0" dirty="0" smtClean="0">
              <a:solidFill>
                <a:srgbClr val="3333FF"/>
              </a:solidFill>
              <a:effectLst>
                <a:outerShdw blurRad="38100" dist="38100" dir="2700000" algn="tl">
                  <a:srgbClr val="000000">
                    <a:alpha val="43137"/>
                  </a:srgbClr>
                </a:outerShdw>
              </a:effectLst>
              <a:latin typeface="Arial" panose="020B0604020202020204" pitchFamily="34" charset="0"/>
              <a:ea typeface="+mn-ea"/>
              <a:cs typeface="Times New Roman" panose="02020603050405020304" pitchFamily="18" charset="0"/>
            </a:endParaRPr>
          </a:p>
        </p:txBody>
      </p:sp>
      <p:graphicFrame>
        <p:nvGraphicFramePr>
          <p:cNvPr id="2" name="Object 1"/>
          <p:cNvGraphicFramePr>
            <a:graphicFrameLocks noGrp="1" noChangeAspect="1"/>
          </p:cNvGraphicFramePr>
          <p:nvPr>
            <p:extLst>
              <p:ext uri="{D42A27DB-BD31-4B8C-83A1-F6EECF244321}">
                <p14:modId xmlns:p14="http://schemas.microsoft.com/office/powerpoint/2010/main" val="2233832248"/>
              </p:ext>
            </p:extLst>
          </p:nvPr>
        </p:nvGraphicFramePr>
        <p:xfrm>
          <a:off x="152400" y="774700"/>
          <a:ext cx="8474075" cy="6921500"/>
        </p:xfrm>
        <a:graphic>
          <a:graphicData uri="http://schemas.openxmlformats.org/presentationml/2006/ole">
            <mc:AlternateContent xmlns:mc="http://schemas.openxmlformats.org/markup-compatibility/2006">
              <mc:Choice xmlns:v="urn:schemas-microsoft-com:vml" Requires="v">
                <p:oleObj spid="_x0000_s96275" name="Document" r:id="rId4" imgW="7768479" imgH="6347013" progId="Word.Document.8">
                  <p:embed/>
                </p:oleObj>
              </mc:Choice>
              <mc:Fallback>
                <p:oleObj name="Document" r:id="rId4" imgW="7768479" imgH="6347013" progId="Word.Document.8">
                  <p:embed/>
                  <p:pic>
                    <p:nvPicPr>
                      <p:cNvPr id="0" name=""/>
                      <p:cNvPicPr>
                        <a:picLocks noGrp="1" noChangeAspect="1" noChangeArrowheads="1"/>
                      </p:cNvPicPr>
                      <p:nvPr/>
                    </p:nvPicPr>
                    <p:blipFill>
                      <a:blip r:embed="rId5"/>
                      <a:srcRect/>
                      <a:stretch>
                        <a:fillRect/>
                      </a:stretch>
                    </p:blipFill>
                    <p:spPr bwMode="auto">
                      <a:xfrm>
                        <a:off x="152400" y="774700"/>
                        <a:ext cx="8474075" cy="692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3103035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6"/>
          <p:cNvSpPr txBox="1">
            <a:spLocks noChangeArrowheads="1"/>
          </p:cNvSpPr>
          <p:nvPr/>
        </p:nvSpPr>
        <p:spPr bwMode="auto">
          <a:xfrm>
            <a:off x="228600" y="187325"/>
            <a:ext cx="8517048" cy="584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i="0" dirty="0" err="1" smtClean="0">
                <a:solidFill>
                  <a:srgbClr val="3333FF"/>
                </a:solidFill>
                <a:ea typeface="+mn-ea"/>
              </a:rPr>
              <a:t>Beamtime</a:t>
            </a:r>
            <a:r>
              <a:rPr lang="en-US" altLang="en-US" sz="2400" i="0" dirty="0" smtClean="0">
                <a:solidFill>
                  <a:srgbClr val="3333FF"/>
                </a:solidFill>
                <a:ea typeface="+mn-ea"/>
              </a:rPr>
              <a:t> Requests </a:t>
            </a:r>
            <a:r>
              <a:rPr lang="en-US" altLang="en-US" sz="2400" i="0" dirty="0">
                <a:solidFill>
                  <a:srgbClr val="3333FF"/>
                </a:solidFill>
                <a:ea typeface="+mn-ea"/>
              </a:rPr>
              <a:t>and Subscription Rates</a:t>
            </a:r>
            <a:endParaRPr lang="en-US" altLang="en-US" sz="1800" b="0" i="0" dirty="0">
              <a:solidFill>
                <a:srgbClr val="000000"/>
              </a:solidFill>
              <a:ea typeface="+mn-ea"/>
            </a:endParaRPr>
          </a:p>
          <a:p>
            <a:pPr eaLnBrk="1" hangingPunct="1">
              <a:spcBef>
                <a:spcPct val="50000"/>
              </a:spcBef>
              <a:buFontTx/>
              <a:buChar char="•"/>
            </a:pPr>
            <a:r>
              <a:rPr lang="en-US" altLang="en-US" sz="1800" b="0" i="0" dirty="0">
                <a:solidFill>
                  <a:srgbClr val="000000"/>
                </a:solidFill>
                <a:ea typeface="+mn-ea"/>
              </a:rPr>
              <a:t> </a:t>
            </a:r>
            <a:r>
              <a:rPr lang="en-US" altLang="en-US" sz="2000" i="0" dirty="0" smtClean="0">
                <a:solidFill>
                  <a:srgbClr val="000000"/>
                </a:solidFill>
                <a:ea typeface="+mn-ea"/>
              </a:rPr>
              <a:t>1,926</a:t>
            </a:r>
            <a:r>
              <a:rPr lang="en-US" altLang="en-US" sz="2000" b="0" i="0" dirty="0" smtClean="0">
                <a:solidFill>
                  <a:srgbClr val="000000"/>
                </a:solidFill>
                <a:ea typeface="+mn-ea"/>
              </a:rPr>
              <a:t> first choice </a:t>
            </a:r>
            <a:r>
              <a:rPr lang="en-US" altLang="en-US" sz="2000" b="0" i="0" dirty="0" err="1" smtClean="0">
                <a:solidFill>
                  <a:srgbClr val="000000"/>
                </a:solidFill>
                <a:ea typeface="+mn-ea"/>
              </a:rPr>
              <a:t>beamtime</a:t>
            </a:r>
            <a:r>
              <a:rPr lang="en-US" altLang="en-US" sz="2000" b="0" i="0" dirty="0" smtClean="0">
                <a:solidFill>
                  <a:srgbClr val="000000"/>
                </a:solidFill>
                <a:ea typeface="+mn-ea"/>
              </a:rPr>
              <a:t> requests </a:t>
            </a:r>
            <a:r>
              <a:rPr lang="en-US" altLang="en-US" sz="2000" b="0" i="0" dirty="0">
                <a:solidFill>
                  <a:srgbClr val="000000"/>
                </a:solidFill>
                <a:ea typeface="+mn-ea"/>
              </a:rPr>
              <a:t>were submitted for </a:t>
            </a:r>
            <a:r>
              <a:rPr lang="en-US" altLang="en-US" sz="2000" b="0" i="0" dirty="0" smtClean="0">
                <a:solidFill>
                  <a:srgbClr val="000000"/>
                </a:solidFill>
                <a:ea typeface="+mn-ea"/>
              </a:rPr>
              <a:t>2013 to 2017-2.</a:t>
            </a:r>
          </a:p>
          <a:p>
            <a:pPr lvl="1" eaLnBrk="1" hangingPunct="1">
              <a:spcBef>
                <a:spcPct val="50000"/>
              </a:spcBef>
              <a:buFontTx/>
              <a:buChar char="•"/>
            </a:pPr>
            <a:r>
              <a:rPr lang="en-US" altLang="en-US" sz="2000" b="0" i="0" dirty="0" smtClean="0">
                <a:solidFill>
                  <a:srgbClr val="000000"/>
                </a:solidFill>
                <a:ea typeface="+mn-ea"/>
              </a:rPr>
              <a:t>138 </a:t>
            </a:r>
            <a:r>
              <a:rPr lang="en-US" altLang="en-US" sz="2000" b="0" i="0" dirty="0" err="1" smtClean="0">
                <a:solidFill>
                  <a:srgbClr val="000000"/>
                </a:solidFill>
                <a:ea typeface="+mn-ea"/>
              </a:rPr>
              <a:t>beamtime</a:t>
            </a:r>
            <a:r>
              <a:rPr lang="en-US" altLang="en-US" sz="2000" b="0" i="0" dirty="0">
                <a:solidFill>
                  <a:srgbClr val="000000"/>
                </a:solidFill>
                <a:ea typeface="+mn-ea"/>
              </a:rPr>
              <a:t> </a:t>
            </a:r>
            <a:r>
              <a:rPr lang="en-US" altLang="en-US" sz="2000" b="0" i="0" dirty="0" smtClean="0">
                <a:solidFill>
                  <a:srgbClr val="000000"/>
                </a:solidFill>
                <a:ea typeface="+mn-ea"/>
              </a:rPr>
              <a:t>requests per APS run cycle</a:t>
            </a:r>
          </a:p>
          <a:p>
            <a:pPr lvl="1" eaLnBrk="1" hangingPunct="1">
              <a:spcBef>
                <a:spcPct val="50000"/>
              </a:spcBef>
              <a:buFontTx/>
              <a:buChar char="•"/>
            </a:pPr>
            <a:r>
              <a:rPr lang="en-US" altLang="en-US" sz="2000" b="0" i="0" dirty="0" smtClean="0">
                <a:solidFill>
                  <a:srgbClr val="000000"/>
                </a:solidFill>
                <a:ea typeface="+mn-ea"/>
              </a:rPr>
              <a:t>34 requests per beamline per cycle</a:t>
            </a:r>
          </a:p>
          <a:p>
            <a:pPr eaLnBrk="1" hangingPunct="1">
              <a:spcBef>
                <a:spcPct val="50000"/>
              </a:spcBef>
              <a:buFontTx/>
              <a:buChar char="•"/>
            </a:pPr>
            <a:r>
              <a:rPr lang="en-US" altLang="en-US" sz="2000" b="0" i="0" dirty="0" smtClean="0">
                <a:solidFill>
                  <a:srgbClr val="000000"/>
                </a:solidFill>
                <a:ea typeface="+mn-ea"/>
              </a:rPr>
              <a:t> Diamond </a:t>
            </a:r>
            <a:r>
              <a:rPr lang="en-US" altLang="en-US" sz="2000" b="0" i="0" dirty="0">
                <a:solidFill>
                  <a:srgbClr val="000000"/>
                </a:solidFill>
                <a:ea typeface="+mn-ea"/>
              </a:rPr>
              <a:t>Anvil Cell </a:t>
            </a:r>
            <a:r>
              <a:rPr lang="en-US" altLang="en-US" sz="2000" b="0" i="0" dirty="0" smtClean="0">
                <a:solidFill>
                  <a:srgbClr val="000000"/>
                </a:solidFill>
                <a:ea typeface="+mn-ea"/>
              </a:rPr>
              <a:t>received </a:t>
            </a:r>
            <a:r>
              <a:rPr lang="en-US" altLang="en-US" sz="2000" b="0" i="0" dirty="0">
                <a:solidFill>
                  <a:srgbClr val="000000"/>
                </a:solidFill>
                <a:ea typeface="+mn-ea"/>
              </a:rPr>
              <a:t>most proposals followed by X-ray Microprobe and Large Volume Press.</a:t>
            </a:r>
          </a:p>
          <a:p>
            <a:pPr eaLnBrk="1" hangingPunct="1">
              <a:spcBef>
                <a:spcPct val="50000"/>
              </a:spcBef>
              <a:buFontTx/>
              <a:buChar char="•"/>
            </a:pPr>
            <a:r>
              <a:rPr lang="en-US" altLang="en-US" sz="2000" b="0" i="0" dirty="0">
                <a:solidFill>
                  <a:srgbClr val="000000"/>
                </a:solidFill>
                <a:ea typeface="+mn-ea"/>
              </a:rPr>
              <a:t> Subscription rate </a:t>
            </a:r>
            <a:r>
              <a:rPr lang="en-US" altLang="en-US" sz="2000" b="0" i="0" dirty="0" smtClean="0">
                <a:solidFill>
                  <a:srgbClr val="000000"/>
                </a:solidFill>
                <a:ea typeface="+mn-ea"/>
              </a:rPr>
              <a:t>averages past 5 years:</a:t>
            </a:r>
          </a:p>
          <a:p>
            <a:pPr lvl="1" eaLnBrk="1" hangingPunct="1">
              <a:spcBef>
                <a:spcPct val="50000"/>
              </a:spcBef>
              <a:buFontTx/>
              <a:buChar char="•"/>
            </a:pPr>
            <a:r>
              <a:rPr lang="en-US" altLang="en-US" sz="2000" i="0" dirty="0" smtClean="0">
                <a:solidFill>
                  <a:srgbClr val="000000"/>
                </a:solidFill>
                <a:ea typeface="+mn-ea"/>
              </a:rPr>
              <a:t>2.8</a:t>
            </a:r>
            <a:r>
              <a:rPr lang="en-US" altLang="en-US" sz="2000" b="0" i="0" dirty="0" smtClean="0">
                <a:solidFill>
                  <a:srgbClr val="000000"/>
                </a:solidFill>
                <a:ea typeface="+mn-ea"/>
              </a:rPr>
              <a:t> </a:t>
            </a:r>
            <a:r>
              <a:rPr lang="en-US" altLang="en-US" sz="2000" b="0" i="0" dirty="0">
                <a:solidFill>
                  <a:srgbClr val="000000"/>
                </a:solidFill>
                <a:ea typeface="+mn-ea"/>
              </a:rPr>
              <a:t>for insertion device </a:t>
            </a:r>
            <a:r>
              <a:rPr lang="en-US" altLang="en-US" sz="2000" b="0" i="0" dirty="0" smtClean="0">
                <a:solidFill>
                  <a:srgbClr val="000000"/>
                </a:solidFill>
                <a:ea typeface="+mn-ea"/>
              </a:rPr>
              <a:t>beamlines</a:t>
            </a:r>
          </a:p>
          <a:p>
            <a:pPr lvl="1" eaLnBrk="1" hangingPunct="1">
              <a:spcBef>
                <a:spcPct val="50000"/>
              </a:spcBef>
              <a:buFontTx/>
              <a:buChar char="•"/>
            </a:pPr>
            <a:r>
              <a:rPr lang="en-US" altLang="en-US" sz="2000" i="0" dirty="0" smtClean="0">
                <a:solidFill>
                  <a:srgbClr val="000000"/>
                </a:solidFill>
                <a:ea typeface="+mn-ea"/>
              </a:rPr>
              <a:t>1.2</a:t>
            </a:r>
            <a:r>
              <a:rPr lang="en-US" altLang="en-US" sz="2000" b="0" i="0" dirty="0" smtClean="0">
                <a:solidFill>
                  <a:srgbClr val="000000"/>
                </a:solidFill>
                <a:ea typeface="+mn-ea"/>
              </a:rPr>
              <a:t> </a:t>
            </a:r>
            <a:r>
              <a:rPr lang="en-US" altLang="en-US" sz="2000" b="0" i="0" dirty="0">
                <a:solidFill>
                  <a:srgbClr val="000000"/>
                </a:solidFill>
                <a:ea typeface="+mn-ea"/>
              </a:rPr>
              <a:t>for bending magnet </a:t>
            </a:r>
            <a:r>
              <a:rPr lang="en-US" altLang="en-US" sz="2000" b="0" i="0" dirty="0" smtClean="0">
                <a:solidFill>
                  <a:srgbClr val="000000"/>
                </a:solidFill>
                <a:ea typeface="+mn-ea"/>
              </a:rPr>
              <a:t>beamlines</a:t>
            </a:r>
          </a:p>
          <a:p>
            <a:pPr lvl="1" eaLnBrk="1" hangingPunct="1">
              <a:spcBef>
                <a:spcPct val="50000"/>
              </a:spcBef>
              <a:buFontTx/>
              <a:buChar char="•"/>
            </a:pPr>
            <a:r>
              <a:rPr lang="en-US" altLang="en-US" sz="2000" b="0" i="0" dirty="0" smtClean="0">
                <a:solidFill>
                  <a:srgbClr val="000000"/>
                </a:solidFill>
                <a:ea typeface="+mn-ea"/>
              </a:rPr>
              <a:t>13-BM-C subscription has increased significantly with PX^2 program on 13-BM-C.</a:t>
            </a:r>
          </a:p>
          <a:p>
            <a:pPr lvl="1" eaLnBrk="1" hangingPunct="1">
              <a:spcBef>
                <a:spcPct val="50000"/>
              </a:spcBef>
              <a:buFontTx/>
              <a:buChar char="•"/>
            </a:pPr>
            <a:r>
              <a:rPr lang="en-US" altLang="en-US" sz="2000" b="0" i="0" dirty="0" smtClean="0">
                <a:solidFill>
                  <a:srgbClr val="000000"/>
                </a:solidFill>
                <a:ea typeface="+mn-ea"/>
              </a:rPr>
              <a:t>More than 70% of proposals eventually receive time because we </a:t>
            </a:r>
            <a:r>
              <a:rPr lang="en-US" altLang="en-US" sz="2000" b="0" dirty="0" smtClean="0">
                <a:solidFill>
                  <a:srgbClr val="000000"/>
                </a:solidFill>
                <a:ea typeface="+mn-ea"/>
              </a:rPr>
              <a:t>award fewer shifts </a:t>
            </a:r>
            <a:r>
              <a:rPr lang="en-US" altLang="en-US" sz="2000" b="0" i="0" dirty="0" smtClean="0">
                <a:solidFill>
                  <a:srgbClr val="000000"/>
                </a:solidFill>
                <a:ea typeface="+mn-ea"/>
              </a:rPr>
              <a:t>than requested and </a:t>
            </a:r>
            <a:r>
              <a:rPr lang="en-US" altLang="en-US" sz="2000" b="0" dirty="0" smtClean="0">
                <a:solidFill>
                  <a:srgbClr val="000000"/>
                </a:solidFill>
                <a:ea typeface="+mn-ea"/>
              </a:rPr>
              <a:t>proposal scores are incremented</a:t>
            </a:r>
            <a:r>
              <a:rPr lang="en-US" altLang="en-US" sz="2000" b="0" i="0" dirty="0" smtClean="0">
                <a:solidFill>
                  <a:srgbClr val="000000"/>
                </a:solidFill>
                <a:ea typeface="+mn-ea"/>
              </a:rPr>
              <a:t> if not awarded </a:t>
            </a:r>
            <a:r>
              <a:rPr lang="en-US" altLang="en-US" sz="2000" b="0" i="0" dirty="0" err="1" smtClean="0">
                <a:solidFill>
                  <a:srgbClr val="000000"/>
                </a:solidFill>
                <a:ea typeface="+mn-ea"/>
              </a:rPr>
              <a:t>beamtime</a:t>
            </a:r>
            <a:r>
              <a:rPr lang="en-US" altLang="en-US" sz="2000" b="0" i="0" dirty="0" smtClean="0">
                <a:solidFill>
                  <a:srgbClr val="000000"/>
                </a:solidFill>
                <a:ea typeface="+mn-ea"/>
              </a:rPr>
              <a:t>.</a:t>
            </a:r>
            <a:endParaRPr lang="en-US" altLang="en-US" sz="2000" b="0" i="0" dirty="0">
              <a:solidFill>
                <a:srgbClr val="000000"/>
              </a:solidFill>
              <a:ea typeface="+mn-ea"/>
            </a:endParaRPr>
          </a:p>
        </p:txBody>
      </p:sp>
    </p:spTree>
    <p:extLst>
      <p:ext uri="{BB962C8B-B14F-4D97-AF65-F5344CB8AC3E}">
        <p14:creationId xmlns:p14="http://schemas.microsoft.com/office/powerpoint/2010/main" val="22559812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6"/>
          <p:cNvSpPr txBox="1">
            <a:spLocks noChangeArrowheads="1"/>
          </p:cNvSpPr>
          <p:nvPr/>
        </p:nvSpPr>
        <p:spPr bwMode="auto">
          <a:xfrm>
            <a:off x="228600" y="142059"/>
            <a:ext cx="85170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i="0" dirty="0" smtClean="0">
                <a:solidFill>
                  <a:srgbClr val="3333FF"/>
                </a:solidFill>
                <a:ea typeface="+mn-ea"/>
              </a:rPr>
              <a:t>2017-2 </a:t>
            </a:r>
            <a:r>
              <a:rPr lang="en-US" altLang="en-US" sz="2400" i="0" dirty="0" err="1" smtClean="0">
                <a:solidFill>
                  <a:srgbClr val="3333FF"/>
                </a:solidFill>
                <a:ea typeface="+mn-ea"/>
              </a:rPr>
              <a:t>Beamtime</a:t>
            </a:r>
            <a:r>
              <a:rPr lang="en-US" altLang="en-US" sz="2400" i="0" dirty="0" smtClean="0">
                <a:solidFill>
                  <a:srgbClr val="3333FF"/>
                </a:solidFill>
                <a:ea typeface="+mn-ea"/>
              </a:rPr>
              <a:t> Requests</a:t>
            </a:r>
            <a:r>
              <a:rPr lang="en-US" altLang="en-US" sz="1800" b="0" i="0" dirty="0" smtClean="0">
                <a:solidFill>
                  <a:srgbClr val="000000"/>
                </a:solidFill>
                <a:ea typeface="+mn-ea"/>
              </a:rPr>
              <a:t> </a:t>
            </a:r>
            <a:endParaRPr lang="en-US" altLang="en-US" sz="2000" b="0" i="0" dirty="0">
              <a:solidFill>
                <a:srgbClr val="000000"/>
              </a:solidFill>
              <a:ea typeface="+mn-ea"/>
            </a:endParaRPr>
          </a:p>
        </p:txBody>
      </p:sp>
      <p:graphicFrame>
        <p:nvGraphicFramePr>
          <p:cNvPr id="2" name="Table 1"/>
          <p:cNvGraphicFramePr>
            <a:graphicFrameLocks noGrp="1"/>
          </p:cNvGraphicFramePr>
          <p:nvPr>
            <p:extLst>
              <p:ext uri="{D42A27DB-BD31-4B8C-83A1-F6EECF244321}">
                <p14:modId xmlns:p14="http://schemas.microsoft.com/office/powerpoint/2010/main" val="1840233447"/>
              </p:ext>
            </p:extLst>
          </p:nvPr>
        </p:nvGraphicFramePr>
        <p:xfrm>
          <a:off x="228600" y="591812"/>
          <a:ext cx="8670956" cy="5730240"/>
        </p:xfrm>
        <a:graphic>
          <a:graphicData uri="http://schemas.openxmlformats.org/drawingml/2006/table">
            <a:tbl>
              <a:tblPr firstRow="1">
                <a:tableStyleId>{5C22544A-7EE6-4342-B048-85BDC9FD1C3A}</a:tableStyleId>
              </a:tblPr>
              <a:tblGrid>
                <a:gridCol w="1174687"/>
                <a:gridCol w="2544024"/>
                <a:gridCol w="1365329"/>
                <a:gridCol w="1187748"/>
                <a:gridCol w="2399168"/>
              </a:tblGrid>
              <a:tr h="370840">
                <a:tc>
                  <a:txBody>
                    <a:bodyPr/>
                    <a:lstStyle/>
                    <a:p>
                      <a:r>
                        <a:rPr lang="en-US" sz="1800" dirty="0" smtClean="0"/>
                        <a:t>Station</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Technique</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err="1" smtClean="0"/>
                        <a:t>Beamtime</a:t>
                      </a:r>
                      <a:r>
                        <a:rPr lang="en-US" sz="1800" baseline="0" dirty="0" smtClean="0"/>
                        <a:t> requests</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Shifts</a:t>
                      </a:r>
                      <a:r>
                        <a:rPr lang="en-US" sz="1800" baseline="0" dirty="0" smtClean="0"/>
                        <a:t> requested</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 available shifts</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800" dirty="0" smtClean="0"/>
                        <a:t>13-ID-D</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800" dirty="0" smtClean="0"/>
                        <a:t>Diamond cell</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800" dirty="0" smtClean="0"/>
                        <a:t>52</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800" dirty="0" smtClean="0"/>
                        <a:t>335</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800" dirty="0" smtClean="0"/>
                        <a:t>169%</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70840">
                <a:tc>
                  <a:txBody>
                    <a:bodyPr/>
                    <a:lstStyle/>
                    <a:p>
                      <a:r>
                        <a:rPr lang="en-US" sz="1800" dirty="0" smtClean="0"/>
                        <a:t>13-ID-D</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800" dirty="0" smtClean="0"/>
                        <a:t>1000-ton press</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800" dirty="0" smtClean="0"/>
                        <a:t>8</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800" dirty="0" smtClean="0"/>
                        <a:t>96</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800" dirty="0" smtClean="0"/>
                        <a:t>48%</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70840">
                <a:tc>
                  <a:txBody>
                    <a:bodyPr/>
                    <a:lstStyle/>
                    <a:p>
                      <a:r>
                        <a:rPr lang="en-US" sz="1800" dirty="0" smtClean="0"/>
                        <a:t>13-ID-C</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800" dirty="0" smtClean="0"/>
                        <a:t>Paris-Edinburgh</a:t>
                      </a:r>
                      <a:r>
                        <a:rPr lang="en-US" sz="1800" baseline="0" dirty="0" smtClean="0"/>
                        <a:t> cell</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800" dirty="0" smtClean="0"/>
                        <a:t>2</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800" dirty="0" smtClean="0"/>
                        <a:t>18</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800" dirty="0" smtClean="0"/>
                        <a:t>9%</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70840">
                <a:tc>
                  <a:txBody>
                    <a:bodyPr/>
                    <a:lstStyle/>
                    <a:p>
                      <a:r>
                        <a:rPr lang="en-US" sz="1800" dirty="0" smtClean="0"/>
                        <a:t>13-ID-C</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800" dirty="0" smtClean="0"/>
                        <a:t>Surface scattering</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800" dirty="0" smtClean="0"/>
                        <a:t>4</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800" dirty="0" smtClean="0"/>
                        <a:t>32</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800" dirty="0" smtClean="0"/>
                        <a:t>16%</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70840">
                <a:tc>
                  <a:txBody>
                    <a:bodyPr/>
                    <a:lstStyle/>
                    <a:p>
                      <a:r>
                        <a:rPr lang="en-US" sz="1800" b="1" i="0" dirty="0" smtClean="0"/>
                        <a:t>13-ID-C/D</a:t>
                      </a:r>
                      <a:endParaRPr lang="en-US" sz="1800" b="1"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800" b="1" i="0" dirty="0" smtClean="0"/>
                        <a:t>Total</a:t>
                      </a:r>
                      <a:endParaRPr lang="en-US" sz="1800" b="1"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800" b="1" i="0" dirty="0" smtClean="0"/>
                        <a:t>66</a:t>
                      </a:r>
                      <a:endParaRPr lang="en-US" sz="1800" b="1"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800" b="1" i="0" dirty="0" smtClean="0"/>
                        <a:t>481</a:t>
                      </a:r>
                      <a:endParaRPr lang="en-US" sz="1800" b="1"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800" b="1" i="0" dirty="0" smtClean="0"/>
                        <a:t>243%</a:t>
                      </a:r>
                      <a:endParaRPr lang="en-US" sz="1800" b="1"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70840">
                <a:tc>
                  <a:txBody>
                    <a:bodyPr/>
                    <a:lstStyle/>
                    <a:p>
                      <a:r>
                        <a:rPr lang="en-US" sz="1800" dirty="0" smtClean="0"/>
                        <a:t>13-ID-E</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r>
                        <a:rPr lang="en-US" sz="1800" dirty="0" smtClean="0"/>
                        <a:t>Microprobe</a:t>
                      </a:r>
                      <a:r>
                        <a:rPr lang="en-US" sz="1800" baseline="0" dirty="0" smtClean="0"/>
                        <a:t> (</a:t>
                      </a:r>
                      <a:r>
                        <a:rPr lang="en-US" sz="1800" b="1" i="0" dirty="0" smtClean="0"/>
                        <a:t>Total</a:t>
                      </a:r>
                      <a:r>
                        <a:rPr lang="en-US" sz="1800" dirty="0" smtClean="0"/>
                        <a:t>)</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r>
                        <a:rPr lang="en-US" sz="1800" b="1" i="0" dirty="0" smtClean="0"/>
                        <a:t>36</a:t>
                      </a:r>
                      <a:endParaRPr lang="en-US" sz="1800" b="1"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r>
                        <a:rPr lang="en-US" sz="1800" b="1" i="0" dirty="0" smtClean="0"/>
                        <a:t>315</a:t>
                      </a:r>
                      <a:endParaRPr lang="en-US" sz="1800" b="1"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r>
                        <a:rPr lang="en-US" sz="1800" b="1" i="0" dirty="0" smtClean="0"/>
                        <a:t>159%</a:t>
                      </a:r>
                      <a:endParaRPr lang="en-US" sz="1800" b="1"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r>
              <a:tr h="370840">
                <a:tc>
                  <a:txBody>
                    <a:bodyPr/>
                    <a:lstStyle/>
                    <a:p>
                      <a:r>
                        <a:rPr lang="en-US" sz="1800" dirty="0" smtClean="0"/>
                        <a:t>13-BM-D</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sz="1800" dirty="0" smtClean="0"/>
                        <a:t>Diamond</a:t>
                      </a:r>
                      <a:r>
                        <a:rPr lang="en-US" sz="1800" baseline="0" dirty="0" smtClean="0"/>
                        <a:t> cell (Brillouin)</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sz="1800" dirty="0" smtClean="0"/>
                        <a:t>8</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sz="1800" dirty="0" smtClean="0"/>
                        <a:t>99</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sz="1800" dirty="0" smtClean="0"/>
                        <a:t>50%</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370840">
                <a:tc>
                  <a:txBody>
                    <a:bodyPr/>
                    <a:lstStyle/>
                    <a:p>
                      <a:r>
                        <a:rPr lang="en-US" sz="1800" dirty="0" smtClean="0"/>
                        <a:t>13-BM-D</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sz="1800" dirty="0" smtClean="0"/>
                        <a:t>250-ton</a:t>
                      </a:r>
                      <a:r>
                        <a:rPr lang="en-US" sz="1800" baseline="0" dirty="0" smtClean="0"/>
                        <a:t> press</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sz="1800" dirty="0" smtClean="0"/>
                        <a:t>6</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sz="1800" dirty="0" smtClean="0"/>
                        <a:t>73</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sz="1800" dirty="0" smtClean="0"/>
                        <a:t>37%</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370840">
                <a:tc>
                  <a:txBody>
                    <a:bodyPr/>
                    <a:lstStyle/>
                    <a:p>
                      <a:r>
                        <a:rPr lang="en-US" sz="1800" dirty="0" smtClean="0"/>
                        <a:t>13-BM-D</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sz="1800" dirty="0" smtClean="0"/>
                        <a:t>Microtomography</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sz="1800" dirty="0" smtClean="0"/>
                        <a:t>10</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sz="1800" dirty="0" smtClean="0"/>
                        <a:t>60</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sz="1800" dirty="0" smtClean="0"/>
                        <a:t>30%</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370840">
                <a:tc>
                  <a:txBody>
                    <a:bodyPr/>
                    <a:lstStyle/>
                    <a:p>
                      <a:r>
                        <a:rPr lang="en-US" sz="1800" b="1" i="0" dirty="0" smtClean="0"/>
                        <a:t>13-BM-D</a:t>
                      </a:r>
                      <a:endParaRPr lang="en-US" sz="1800" b="1"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sz="1800" b="1" i="0" dirty="0" smtClean="0"/>
                        <a:t>Total</a:t>
                      </a:r>
                      <a:endParaRPr lang="en-US" sz="1800" b="1"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sz="1800" b="1" i="0" dirty="0" smtClean="0"/>
                        <a:t>24</a:t>
                      </a:r>
                      <a:endParaRPr lang="en-US" sz="1800" b="1"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sz="1800" b="1" i="0" dirty="0" smtClean="0"/>
                        <a:t>232</a:t>
                      </a:r>
                      <a:endParaRPr lang="en-US" sz="1800" b="1"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sz="1800" b="1" i="0" dirty="0" smtClean="0"/>
                        <a:t>117%</a:t>
                      </a:r>
                      <a:endParaRPr lang="en-US" sz="1800" b="1"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370840">
                <a:tc>
                  <a:txBody>
                    <a:bodyPr/>
                    <a:lstStyle/>
                    <a:p>
                      <a:r>
                        <a:rPr lang="en-US" sz="1800" dirty="0" smtClean="0"/>
                        <a:t>13-BM-C</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800" dirty="0" smtClean="0"/>
                        <a:t>Diamond</a:t>
                      </a:r>
                      <a:r>
                        <a:rPr lang="en-US" sz="1800" baseline="0" dirty="0" smtClean="0"/>
                        <a:t> cell (single-crystal, PX^2)</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800" dirty="0" smtClean="0"/>
                        <a:t>23</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800" dirty="0" smtClean="0"/>
                        <a:t>200</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800" dirty="0" smtClean="0"/>
                        <a:t>100%</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370840">
                <a:tc>
                  <a:txBody>
                    <a:bodyPr/>
                    <a:lstStyle/>
                    <a:p>
                      <a:r>
                        <a:rPr lang="en-US" sz="1800" dirty="0" smtClean="0"/>
                        <a:t>13-BM-C</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800" dirty="0" smtClean="0"/>
                        <a:t>Other</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800" dirty="0" smtClean="0"/>
                        <a:t>2</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800" dirty="0" smtClean="0"/>
                        <a:t>27</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800" dirty="0" smtClean="0"/>
                        <a:t>14%</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370840">
                <a:tc>
                  <a:txBody>
                    <a:bodyPr/>
                    <a:lstStyle/>
                    <a:p>
                      <a:r>
                        <a:rPr lang="en-US" sz="1800" b="1" i="0" dirty="0" smtClean="0"/>
                        <a:t>13-BM-C</a:t>
                      </a:r>
                      <a:endParaRPr lang="en-US" sz="1800" b="1"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800" b="1" i="0" dirty="0" smtClean="0"/>
                        <a:t>Total</a:t>
                      </a:r>
                      <a:endParaRPr lang="en-US" sz="1800" b="1"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800" b="1" i="0" dirty="0" smtClean="0"/>
                        <a:t>25</a:t>
                      </a:r>
                      <a:endParaRPr lang="en-US" sz="1800" b="1"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800" b="1" i="0" dirty="0" smtClean="0"/>
                        <a:t>227</a:t>
                      </a:r>
                      <a:endParaRPr lang="en-US" sz="1800" b="1"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800" b="1" i="0" dirty="0" smtClean="0"/>
                        <a:t>114%</a:t>
                      </a:r>
                      <a:endParaRPr lang="en-US" sz="1800" b="1"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bl>
          </a:graphicData>
        </a:graphic>
      </p:graphicFrame>
    </p:spTree>
    <p:extLst>
      <p:ext uri="{BB962C8B-B14F-4D97-AF65-F5344CB8AC3E}">
        <p14:creationId xmlns:p14="http://schemas.microsoft.com/office/powerpoint/2010/main" val="18791164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28600"/>
            <a:ext cx="8229600" cy="428625"/>
          </a:xfrm>
          <a:noFill/>
          <a:ln/>
        </p:spPr>
        <p:txBody>
          <a:bodyPr/>
          <a:lstStyle/>
          <a:p>
            <a:pPr algn="ctr"/>
            <a:r>
              <a:rPr lang="en-US" altLang="en-US" sz="2800" b="1"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GSECARS </a:t>
            </a:r>
            <a:r>
              <a:rPr lang="en-US" altLang="en-US" sz="2800" b="1" dirty="0" smtClean="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Funding - </a:t>
            </a:r>
            <a:r>
              <a:rPr lang="en-US" altLang="en-US" sz="2800" b="1" dirty="0" smtClean="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Good </a:t>
            </a:r>
            <a:r>
              <a:rPr lang="en-US" altLang="en-US" sz="2800" b="1"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r>
              <a:rPr lang="en-US" altLang="en-US" sz="2800" b="1" dirty="0" smtClean="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ews</a:t>
            </a:r>
            <a:endParaRPr lang="en-US" altLang="en-US" sz="2800" b="1"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363" name="Rectangle 3"/>
          <p:cNvSpPr>
            <a:spLocks noGrp="1" noChangeArrowheads="1"/>
          </p:cNvSpPr>
          <p:nvPr>
            <p:ph type="body" idx="1"/>
          </p:nvPr>
        </p:nvSpPr>
        <p:spPr>
          <a:xfrm>
            <a:off x="533400" y="992101"/>
            <a:ext cx="8229600" cy="4800600"/>
          </a:xfrm>
          <a:noFill/>
          <a:ln/>
        </p:spPr>
        <p:txBody>
          <a:bodyPr/>
          <a:lstStyle/>
          <a:p>
            <a:pPr>
              <a:lnSpc>
                <a:spcPct val="90000"/>
              </a:lnSpc>
            </a:pPr>
            <a:r>
              <a:rPr lang="en-US" altLang="en-US" sz="2000" dirty="0" smtClean="0">
                <a:latin typeface="Arial" panose="020B0604020202020204" pitchFamily="34" charset="0"/>
                <a:cs typeface="Arial" panose="020B0604020202020204" pitchFamily="34" charset="0"/>
              </a:rPr>
              <a:t>GSECARS funding </a:t>
            </a:r>
            <a:r>
              <a:rPr lang="en-US" altLang="en-US" sz="2000" dirty="0" smtClean="0">
                <a:latin typeface="Arial" panose="020B0604020202020204" pitchFamily="34" charset="0"/>
                <a:cs typeface="Arial" panose="020B0604020202020204" pitchFamily="34" charset="0"/>
              </a:rPr>
              <a:t>has traditionally been</a:t>
            </a:r>
            <a:r>
              <a:rPr lang="en-US" altLang="en-US" sz="2000" dirty="0" smtClean="0">
                <a:latin typeface="Arial" panose="020B0604020202020204" pitchFamily="34" charset="0"/>
                <a:cs typeface="Arial" panose="020B0604020202020204" pitchFamily="34" charset="0"/>
              </a:rPr>
              <a:t> </a:t>
            </a:r>
            <a:r>
              <a:rPr lang="en-US" altLang="en-US" sz="2000" dirty="0" smtClean="0">
                <a:latin typeface="Arial" panose="020B0604020202020204" pitchFamily="34" charset="0"/>
                <a:cs typeface="Arial" panose="020B0604020202020204" pitchFamily="34" charset="0"/>
              </a:rPr>
              <a:t>~75% NSF-EAR-IF (same program as COMPRES) and 25% DOE </a:t>
            </a:r>
            <a:r>
              <a:rPr lang="en-US" altLang="en-US" sz="2000" dirty="0" smtClean="0">
                <a:latin typeface="Arial" panose="020B0604020202020204" pitchFamily="34" charset="0"/>
                <a:cs typeface="Arial" panose="020B0604020202020204" pitchFamily="34" charset="0"/>
              </a:rPr>
              <a:t>Geosciences</a:t>
            </a:r>
            <a:endParaRPr lang="en-US" altLang="en-US" sz="2000" dirty="0" smtClean="0">
              <a:latin typeface="Arial" panose="020B0604020202020204" pitchFamily="34" charset="0"/>
              <a:cs typeface="Arial" panose="020B0604020202020204" pitchFamily="34" charset="0"/>
            </a:endParaRPr>
          </a:p>
          <a:p>
            <a:pPr>
              <a:lnSpc>
                <a:spcPct val="90000"/>
              </a:lnSpc>
            </a:pPr>
            <a:r>
              <a:rPr lang="en-US" altLang="en-US" sz="2000" dirty="0" smtClean="0">
                <a:latin typeface="Arial" panose="020B0604020202020204" pitchFamily="34" charset="0"/>
                <a:cs typeface="Arial" panose="020B0604020202020204" pitchFamily="34" charset="0"/>
              </a:rPr>
              <a:t>Submitted renewal proposals </a:t>
            </a:r>
            <a:r>
              <a:rPr lang="en-US" altLang="en-US" sz="2000" dirty="0">
                <a:latin typeface="Arial" panose="020B0604020202020204" pitchFamily="34" charset="0"/>
                <a:cs typeface="Arial" panose="020B0604020202020204" pitchFamily="34" charset="0"/>
              </a:rPr>
              <a:t>o</a:t>
            </a:r>
            <a:r>
              <a:rPr lang="en-US" altLang="en-US" sz="2000" dirty="0" smtClean="0">
                <a:latin typeface="Arial" panose="020B0604020202020204" pitchFamily="34" charset="0"/>
                <a:cs typeface="Arial" panose="020B0604020202020204" pitchFamily="34" charset="0"/>
              </a:rPr>
              <a:t>n February 12, 2016.  </a:t>
            </a:r>
          </a:p>
          <a:p>
            <a:pPr>
              <a:lnSpc>
                <a:spcPct val="90000"/>
              </a:lnSpc>
            </a:pPr>
            <a:r>
              <a:rPr lang="en-US" altLang="en-US" sz="2000" dirty="0" smtClean="0">
                <a:latin typeface="Arial" panose="020B0604020202020204" pitchFamily="34" charset="0"/>
                <a:cs typeface="Arial" panose="020B0604020202020204" pitchFamily="34" charset="0"/>
              </a:rPr>
              <a:t>Same proposal to each agency, but with separate </a:t>
            </a:r>
            <a:r>
              <a:rPr lang="en-US" altLang="en-US" sz="2000" dirty="0" smtClean="0">
                <a:latin typeface="Arial" panose="020B0604020202020204" pitchFamily="34" charset="0"/>
                <a:cs typeface="Arial" panose="020B0604020202020204" pitchFamily="34" charset="0"/>
              </a:rPr>
              <a:t>budgets (NSF XXXM, DOE XXXM)</a:t>
            </a:r>
            <a:endParaRPr lang="en-US" altLang="en-US" sz="2000" dirty="0" smtClean="0">
              <a:latin typeface="Arial" panose="020B0604020202020204" pitchFamily="34" charset="0"/>
              <a:cs typeface="Arial" panose="020B0604020202020204" pitchFamily="34" charset="0"/>
            </a:endParaRPr>
          </a:p>
          <a:p>
            <a:pPr>
              <a:lnSpc>
                <a:spcPct val="90000"/>
              </a:lnSpc>
            </a:pPr>
            <a:r>
              <a:rPr lang="en-US" altLang="en-US" sz="2000" dirty="0" smtClean="0">
                <a:latin typeface="Arial" panose="020B0604020202020204" pitchFamily="34" charset="0"/>
                <a:cs typeface="Arial" panose="020B0604020202020204" pitchFamily="34" charset="0"/>
              </a:rPr>
              <a:t>Site visit was held on May 18, 2016</a:t>
            </a:r>
          </a:p>
          <a:p>
            <a:r>
              <a:rPr lang="en-US" altLang="en-US" sz="2000" dirty="0" smtClean="0">
                <a:latin typeface="Arial" panose="020B0604020202020204" pitchFamily="34" charset="0"/>
                <a:cs typeface="Arial" panose="020B0604020202020204" pitchFamily="34" charset="0"/>
              </a:rPr>
              <a:t>NSF is funding </a:t>
            </a:r>
            <a:r>
              <a:rPr lang="en-US" altLang="en-US" sz="2000" dirty="0" smtClean="0">
                <a:latin typeface="Arial" panose="020B0604020202020204" pitchFamily="34" charset="0"/>
                <a:cs typeface="Arial" panose="020B0604020202020204" pitchFamily="34" charset="0"/>
              </a:rPr>
              <a:t>GSECARS </a:t>
            </a:r>
            <a:r>
              <a:rPr lang="en-US" altLang="en-US" sz="2000" dirty="0" smtClean="0">
                <a:latin typeface="Arial" panose="020B0604020202020204" pitchFamily="34" charset="0"/>
                <a:cs typeface="Arial" panose="020B0604020202020204" pitchFamily="34" charset="0"/>
              </a:rPr>
              <a:t>at</a:t>
            </a:r>
            <a:r>
              <a:rPr lang="en-US" altLang="en-US" sz="2000" dirty="0" smtClean="0">
                <a:latin typeface="Arial" panose="020B0604020202020204" pitchFamily="34" charset="0"/>
                <a:cs typeface="Arial" panose="020B0604020202020204" pitchFamily="34" charset="0"/>
              </a:rPr>
              <a:t> </a:t>
            </a:r>
            <a:r>
              <a:rPr lang="en-US" altLang="en-US" sz="2000" dirty="0" smtClean="0">
                <a:latin typeface="Arial" panose="020B0604020202020204" pitchFamily="34" charset="0"/>
                <a:cs typeface="Arial" panose="020B0604020202020204" pitchFamily="34" charset="0"/>
              </a:rPr>
              <a:t>requested </a:t>
            </a:r>
            <a:r>
              <a:rPr lang="en-US" altLang="en-US" sz="2000" dirty="0" smtClean="0">
                <a:latin typeface="Arial" panose="020B0604020202020204" pitchFamily="34" charset="0"/>
                <a:cs typeface="Arial" panose="020B0604020202020204" pitchFamily="34" charset="0"/>
              </a:rPr>
              <a:t>level (average of $XXX/year)</a:t>
            </a:r>
            <a:endParaRPr lang="en-US" altLang="en-US" sz="2000" dirty="0" smtClean="0">
              <a:latin typeface="Arial" panose="020B0604020202020204" pitchFamily="34" charset="0"/>
              <a:cs typeface="Arial" panose="020B0604020202020204" pitchFamily="34" charset="0"/>
            </a:endParaRPr>
          </a:p>
          <a:p>
            <a:pPr lvl="1"/>
            <a:r>
              <a:rPr lang="en-US" altLang="en-US" sz="1800" dirty="0" smtClean="0">
                <a:latin typeface="Arial" panose="020B0604020202020204" pitchFamily="34" charset="0"/>
                <a:cs typeface="Arial" panose="020B0604020202020204" pitchFamily="34" charset="0"/>
              </a:rPr>
              <a:t>Changed from a grant to a Cooperative Agreement like COMPRES</a:t>
            </a:r>
          </a:p>
          <a:p>
            <a:pPr lvl="1"/>
            <a:r>
              <a:rPr lang="en-US" altLang="en-US" sz="1800" dirty="0" smtClean="0">
                <a:latin typeface="Arial" panose="020B0604020202020204" pitchFamily="34" charset="0"/>
                <a:cs typeface="Arial" panose="020B0604020202020204" pitchFamily="34" charset="0"/>
              </a:rPr>
              <a:t>Award period began February 5, 2017</a:t>
            </a:r>
          </a:p>
        </p:txBody>
      </p:sp>
    </p:spTree>
    <p:extLst>
      <p:ext uri="{BB962C8B-B14F-4D97-AF65-F5344CB8AC3E}">
        <p14:creationId xmlns:p14="http://schemas.microsoft.com/office/powerpoint/2010/main" val="7171092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28600"/>
            <a:ext cx="8229600" cy="428625"/>
          </a:xfrm>
          <a:noFill/>
          <a:ln/>
        </p:spPr>
        <p:txBody>
          <a:bodyPr/>
          <a:lstStyle/>
          <a:p>
            <a:pPr algn="ctr"/>
            <a:r>
              <a:rPr lang="en-US" altLang="en-US" sz="2800" b="1" dirty="0" smtClean="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GSECARS Funding- </a:t>
            </a:r>
            <a:r>
              <a:rPr lang="en-US" altLang="en-US" sz="2800" b="1" dirty="0" smtClean="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a:t>
            </a:r>
            <a:r>
              <a:rPr lang="en-US" altLang="en-US" sz="2800" b="1"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Bad </a:t>
            </a:r>
            <a:r>
              <a:rPr lang="en-US" altLang="en-US" sz="2800" b="1" dirty="0" smtClean="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News</a:t>
            </a:r>
            <a:br>
              <a:rPr lang="en-US" altLang="en-US" sz="2800" b="1" dirty="0" smtClean="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2000" b="1" dirty="0" smtClean="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altLang="en-US" sz="2000" b="1" dirty="0" smtClean="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2000" b="1" dirty="0" smtClean="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DOE </a:t>
            </a:r>
            <a:r>
              <a:rPr lang="en-US" altLang="en-US" sz="2000" b="1"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Geosciences has decided to terminate funding for GSECARS</a:t>
            </a:r>
            <a:r>
              <a:rPr lang="en-US" altLang="en-US" sz="2800" b="1"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altLang="en-US" sz="2800" b="1"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2800" b="1" dirty="0" smtClean="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altLang="en-US" sz="2800" b="1" dirty="0" smtClean="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altLang="en-US" sz="2800" b="1"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363" name="Rectangle 3"/>
          <p:cNvSpPr>
            <a:spLocks noGrp="1" noChangeArrowheads="1"/>
          </p:cNvSpPr>
          <p:nvPr>
            <p:ph type="body" idx="1"/>
          </p:nvPr>
        </p:nvSpPr>
        <p:spPr>
          <a:xfrm>
            <a:off x="506239" y="1390449"/>
            <a:ext cx="8229600" cy="4800600"/>
          </a:xfrm>
          <a:noFill/>
          <a:ln/>
        </p:spPr>
        <p:txBody>
          <a:bodyPr/>
          <a:lstStyle/>
          <a:p>
            <a:r>
              <a:rPr lang="en-US" altLang="en-US" sz="2200" dirty="0" smtClean="0">
                <a:latin typeface="Arial" panose="020B0604020202020204" pitchFamily="34" charset="0"/>
                <a:cs typeface="Arial" panose="020B0604020202020204" pitchFamily="34" charset="0"/>
              </a:rPr>
              <a:t>Science and facility were judged to be exce</a:t>
            </a:r>
            <a:r>
              <a:rPr lang="en-US" altLang="en-US" sz="2200" dirty="0" smtClean="0">
                <a:latin typeface="Arial" panose="020B0604020202020204" pitchFamily="34" charset="0"/>
                <a:cs typeface="Arial" panose="020B0604020202020204" pitchFamily="34" charset="0"/>
              </a:rPr>
              <a:t>llent</a:t>
            </a:r>
            <a:endParaRPr lang="en-US" altLang="en-US" sz="2200" dirty="0" smtClean="0">
              <a:latin typeface="Arial" panose="020B0604020202020204" pitchFamily="34" charset="0"/>
              <a:cs typeface="Arial" panose="020B0604020202020204" pitchFamily="34" charset="0"/>
            </a:endParaRPr>
          </a:p>
          <a:p>
            <a:r>
              <a:rPr lang="en-US" altLang="en-US" sz="2200" dirty="0" smtClean="0">
                <a:latin typeface="Arial" panose="020B0604020202020204" pitchFamily="34" charset="0"/>
                <a:cs typeface="Arial" panose="020B0604020202020204" pitchFamily="34" charset="0"/>
              </a:rPr>
              <a:t>Justification for termination was that the directly funded PIs in that program did not use 25% of the GSECARS </a:t>
            </a:r>
            <a:r>
              <a:rPr lang="en-US" altLang="en-US" sz="2200" dirty="0" err="1" smtClean="0">
                <a:latin typeface="Arial" panose="020B0604020202020204" pitchFamily="34" charset="0"/>
                <a:cs typeface="Arial" panose="020B0604020202020204" pitchFamily="34" charset="0"/>
              </a:rPr>
              <a:t>beamtime</a:t>
            </a:r>
            <a:r>
              <a:rPr lang="en-US" altLang="en-US" sz="2200" dirty="0" smtClean="0">
                <a:latin typeface="Arial" panose="020B0604020202020204" pitchFamily="34" charset="0"/>
                <a:cs typeface="Arial" panose="020B0604020202020204" pitchFamily="34" charset="0"/>
              </a:rPr>
              <a:t> </a:t>
            </a:r>
          </a:p>
          <a:p>
            <a:pPr lvl="1"/>
            <a:r>
              <a:rPr lang="en-US" altLang="en-US" sz="2200" dirty="0" smtClean="0">
                <a:latin typeface="Arial" panose="020B0604020202020204" pitchFamily="34" charset="0"/>
                <a:cs typeface="Arial" panose="020B0604020202020204" pitchFamily="34" charset="0"/>
              </a:rPr>
              <a:t>However, such s</a:t>
            </a:r>
            <a:r>
              <a:rPr lang="en-US" altLang="en-US" sz="2200" dirty="0" smtClean="0">
                <a:latin typeface="Arial" panose="020B0604020202020204" pitchFamily="34" charset="0"/>
                <a:cs typeface="Arial" panose="020B0604020202020204" pitchFamily="34" charset="0"/>
              </a:rPr>
              <a:t>cience funded by other agencies does use &gt;25%</a:t>
            </a:r>
          </a:p>
          <a:p>
            <a:r>
              <a:rPr lang="en-US" altLang="en-US" sz="2200" dirty="0" smtClean="0">
                <a:latin typeface="Arial" panose="020B0604020202020204" pitchFamily="34" charset="0"/>
                <a:cs typeface="Arial" panose="020B0604020202020204" pitchFamily="34" charset="0"/>
              </a:rPr>
              <a:t>In fact it was a decision from higher up in DOE-BES to discontinue funding for facilities from the DOE science programs</a:t>
            </a:r>
          </a:p>
          <a:p>
            <a:r>
              <a:rPr lang="en-US" altLang="en-US" sz="2200" dirty="0" smtClean="0">
                <a:latin typeface="Arial" panose="020B0604020202020204" pitchFamily="34" charset="0"/>
                <a:cs typeface="Arial" panose="020B0604020202020204" pitchFamily="34" charset="0"/>
              </a:rPr>
              <a:t>HP-CAT is similarly losing its BES Materials Science support</a:t>
            </a:r>
          </a:p>
          <a:p>
            <a:r>
              <a:rPr lang="en-US" altLang="en-US" sz="2200" dirty="0">
                <a:latin typeface="Arial" panose="020B0604020202020204" pitchFamily="34" charset="0"/>
                <a:cs typeface="Arial" panose="020B0604020202020204" pitchFamily="34" charset="0"/>
              </a:rPr>
              <a:t>A</a:t>
            </a:r>
            <a:r>
              <a:rPr lang="en-US" altLang="en-US" sz="2200" dirty="0" smtClean="0">
                <a:latin typeface="Arial" panose="020B0604020202020204" pitchFamily="34" charset="0"/>
                <a:cs typeface="Arial" panose="020B0604020202020204" pitchFamily="34" charset="0"/>
              </a:rPr>
              <a:t>warded $700K per year for 2 years (compared to ~$1M per year for 5 years requested).</a:t>
            </a:r>
          </a:p>
          <a:p>
            <a:r>
              <a:rPr lang="en-US" altLang="en-US" sz="2200" dirty="0" smtClean="0">
                <a:latin typeface="Arial" panose="020B0604020202020204" pitchFamily="34" charset="0"/>
                <a:cs typeface="Arial" panose="020B0604020202020204" pitchFamily="34" charset="0"/>
              </a:rPr>
              <a:t>Ends on August 15, 2018.</a:t>
            </a:r>
          </a:p>
        </p:txBody>
      </p:sp>
    </p:spTree>
    <p:extLst>
      <p:ext uri="{BB962C8B-B14F-4D97-AF65-F5344CB8AC3E}">
        <p14:creationId xmlns:p14="http://schemas.microsoft.com/office/powerpoint/2010/main" val="41187161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28600"/>
            <a:ext cx="8229600" cy="428625"/>
          </a:xfrm>
          <a:noFill/>
          <a:ln/>
        </p:spPr>
        <p:txBody>
          <a:bodyPr/>
          <a:lstStyle/>
          <a:p>
            <a:pPr algn="ctr"/>
            <a:r>
              <a:rPr lang="en-US" altLang="en-US" sz="2800" b="1"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GSECARS </a:t>
            </a:r>
            <a:r>
              <a:rPr lang="en-US" altLang="en-US" sz="2800" b="1" dirty="0" smtClean="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Alternative Funding</a:t>
            </a:r>
            <a:endParaRPr lang="en-US" altLang="en-US" sz="2800" b="1"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363" name="Rectangle 3"/>
          <p:cNvSpPr>
            <a:spLocks noGrp="1" noChangeArrowheads="1"/>
          </p:cNvSpPr>
          <p:nvPr>
            <p:ph type="body" idx="1"/>
          </p:nvPr>
        </p:nvSpPr>
        <p:spPr>
          <a:xfrm>
            <a:off x="533400" y="856306"/>
            <a:ext cx="8229600" cy="4800600"/>
          </a:xfrm>
          <a:noFill/>
          <a:ln/>
        </p:spPr>
        <p:txBody>
          <a:bodyPr/>
          <a:lstStyle/>
          <a:p>
            <a:r>
              <a:rPr lang="en-US" altLang="en-US" sz="2000" dirty="0" smtClean="0">
                <a:latin typeface="Arial" panose="020B0604020202020204" pitchFamily="34" charset="0"/>
                <a:cs typeface="Arial" panose="020B0604020202020204" pitchFamily="34" charset="0"/>
              </a:rPr>
              <a:t>DOE-BES has effectively reduced support for APS beamlines by $1M/year with this decision</a:t>
            </a:r>
          </a:p>
          <a:p>
            <a:r>
              <a:rPr lang="en-US" altLang="en-US" sz="2000" dirty="0" smtClean="0">
                <a:latin typeface="Arial" panose="020B0604020202020204" pitchFamily="34" charset="0"/>
                <a:cs typeface="Arial" panose="020B0604020202020204" pitchFamily="34" charset="0"/>
              </a:rPr>
              <a:t>GSECARS is viewed as one of the most successfu</a:t>
            </a:r>
            <a:r>
              <a:rPr lang="en-US" altLang="en-US" sz="2000" dirty="0" smtClean="0">
                <a:latin typeface="Arial" panose="020B0604020202020204" pitchFamily="34" charset="0"/>
                <a:cs typeface="Arial" panose="020B0604020202020204" pitchFamily="34" charset="0"/>
              </a:rPr>
              <a:t>l sectors by APS and BES management.  </a:t>
            </a:r>
          </a:p>
          <a:p>
            <a:r>
              <a:rPr lang="en-US" altLang="en-US" sz="2000" dirty="0" smtClean="0">
                <a:latin typeface="Arial" panose="020B0604020202020204" pitchFamily="34" charset="0"/>
                <a:cs typeface="Arial" panose="020B0604020202020204" pitchFamily="34" charset="0"/>
              </a:rPr>
              <a:t>BES Facilities program should help to support us, but they do not make grants to universities, they only provide funds to the facilities (APS, NSLS-II, etc.) directly.</a:t>
            </a:r>
          </a:p>
          <a:p>
            <a:r>
              <a:rPr lang="en-US" altLang="en-US" sz="2000" dirty="0" smtClean="0">
                <a:latin typeface="Arial" panose="020B0604020202020204" pitchFamily="34" charset="0"/>
                <a:cs typeface="Arial" panose="020B0604020202020204" pitchFamily="34" charset="0"/>
              </a:rPr>
              <a:t>Have just submitted a plan to have APS contribute ~$500K/year to GSECARS, based on the contributions we make to the facility as a whole:</a:t>
            </a:r>
          </a:p>
          <a:p>
            <a:pPr lvl="1"/>
            <a:r>
              <a:rPr lang="en-US" altLang="en-US" sz="2000" dirty="0" smtClean="0">
                <a:latin typeface="Arial" panose="020B0604020202020204" pitchFamily="34" charset="0"/>
                <a:cs typeface="Arial" panose="020B0604020202020204" pitchFamily="34" charset="0"/>
              </a:rPr>
              <a:t>Software (Mark Rivers, Matt Newville); optics (Peter Eng)</a:t>
            </a:r>
          </a:p>
          <a:p>
            <a:r>
              <a:rPr lang="en-US" altLang="en-US" sz="2000" dirty="0" smtClean="0">
                <a:latin typeface="Arial" panose="020B0604020202020204" pitchFamily="34" charset="0"/>
                <a:cs typeface="Arial" panose="020B0604020202020204" pitchFamily="34" charset="0"/>
              </a:rPr>
              <a:t>Unclear if APS budget will be increased at all to help with this, so it may be difficult</a:t>
            </a:r>
          </a:p>
        </p:txBody>
      </p:sp>
    </p:spTree>
    <p:extLst>
      <p:ext uri="{BB962C8B-B14F-4D97-AF65-F5344CB8AC3E}">
        <p14:creationId xmlns:p14="http://schemas.microsoft.com/office/powerpoint/2010/main" val="13280487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28600"/>
            <a:ext cx="8229600" cy="428625"/>
          </a:xfrm>
          <a:noFill/>
          <a:ln/>
        </p:spPr>
        <p:txBody>
          <a:bodyPr/>
          <a:lstStyle/>
          <a:p>
            <a:pPr algn="ctr"/>
            <a:r>
              <a:rPr lang="en-US" altLang="en-US" sz="2800" b="1"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GSECARS </a:t>
            </a:r>
            <a:r>
              <a:rPr lang="en-US" altLang="en-US" sz="2800" b="1" dirty="0" smtClean="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Alternative Funding</a:t>
            </a:r>
            <a:endParaRPr lang="en-US" altLang="en-US" sz="2800" b="1"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363" name="Rectangle 3"/>
          <p:cNvSpPr>
            <a:spLocks noGrp="1" noChangeArrowheads="1"/>
          </p:cNvSpPr>
          <p:nvPr>
            <p:ph type="body" idx="1"/>
          </p:nvPr>
        </p:nvSpPr>
        <p:spPr>
          <a:xfrm>
            <a:off x="533400" y="856306"/>
            <a:ext cx="8229600" cy="4800600"/>
          </a:xfrm>
          <a:noFill/>
          <a:ln/>
        </p:spPr>
        <p:txBody>
          <a:bodyPr/>
          <a:lstStyle/>
          <a:p>
            <a:r>
              <a:rPr lang="en-US" altLang="en-US" sz="2000" dirty="0" smtClean="0">
                <a:latin typeface="Arial" panose="020B0604020202020204" pitchFamily="34" charset="0"/>
                <a:cs typeface="Arial" panose="020B0604020202020204" pitchFamily="34" charset="0"/>
              </a:rPr>
              <a:t>Have submitted a NASA </a:t>
            </a:r>
            <a:r>
              <a:rPr lang="en-US" altLang="en-US" sz="2000" dirty="0">
                <a:latin typeface="Arial" panose="020B0604020202020204" pitchFamily="34" charset="0"/>
                <a:cs typeface="Arial" panose="020B0604020202020204" pitchFamily="34" charset="0"/>
              </a:rPr>
              <a:t>proposal </a:t>
            </a:r>
            <a:endParaRPr lang="en-US" altLang="en-US" sz="2000" dirty="0" smtClean="0">
              <a:latin typeface="Arial" panose="020B0604020202020204" pitchFamily="34" charset="0"/>
              <a:cs typeface="Arial" panose="020B0604020202020204" pitchFamily="34" charset="0"/>
            </a:endParaRPr>
          </a:p>
          <a:p>
            <a:pPr lvl="1"/>
            <a:r>
              <a:rPr lang="en-US" altLang="en-US" sz="1800" i="1" dirty="0" smtClean="0">
                <a:latin typeface="Arial" panose="020B0604020202020204" pitchFamily="34" charset="0"/>
                <a:cs typeface="Arial" panose="020B0604020202020204" pitchFamily="34" charset="0"/>
              </a:rPr>
              <a:t>“Development </a:t>
            </a:r>
            <a:r>
              <a:rPr lang="en-US" altLang="en-US" sz="1800" i="1" dirty="0">
                <a:latin typeface="Arial" panose="020B0604020202020204" pitchFamily="34" charset="0"/>
                <a:cs typeface="Arial" panose="020B0604020202020204" pitchFamily="34" charset="0"/>
              </a:rPr>
              <a:t>of XAFS and XRD Methods Applicable to </a:t>
            </a:r>
            <a:r>
              <a:rPr lang="en-US" altLang="en-US" sz="1800" i="1" dirty="0" err="1">
                <a:latin typeface="Arial" panose="020B0604020202020204" pitchFamily="34" charset="0"/>
                <a:cs typeface="Arial" panose="020B0604020202020204" pitchFamily="34" charset="0"/>
              </a:rPr>
              <a:t>Picogram</a:t>
            </a:r>
            <a:r>
              <a:rPr lang="en-US" altLang="en-US" sz="1800" i="1" dirty="0">
                <a:latin typeface="Arial" panose="020B0604020202020204" pitchFamily="34" charset="0"/>
                <a:cs typeface="Arial" panose="020B0604020202020204" pitchFamily="34" charset="0"/>
              </a:rPr>
              <a:t> </a:t>
            </a:r>
            <a:r>
              <a:rPr lang="en-US" altLang="en-US" sz="1800" i="1" dirty="0" smtClean="0">
                <a:latin typeface="Arial" panose="020B0604020202020204" pitchFamily="34" charset="0"/>
                <a:cs typeface="Arial" panose="020B0604020202020204" pitchFamily="34" charset="0"/>
              </a:rPr>
              <a:t>Samples Returned </a:t>
            </a:r>
            <a:r>
              <a:rPr lang="en-US" altLang="en-US" sz="1800" i="1" dirty="0">
                <a:latin typeface="Arial" panose="020B0604020202020204" pitchFamily="34" charset="0"/>
                <a:cs typeface="Arial" panose="020B0604020202020204" pitchFamily="34" charset="0"/>
              </a:rPr>
              <a:t>by NASA </a:t>
            </a:r>
            <a:r>
              <a:rPr lang="en-US" altLang="en-US" sz="1800" i="1" dirty="0" smtClean="0">
                <a:latin typeface="Arial" panose="020B0604020202020204" pitchFamily="34" charset="0"/>
                <a:cs typeface="Arial" panose="020B0604020202020204" pitchFamily="34" charset="0"/>
              </a:rPr>
              <a:t>Missions”</a:t>
            </a:r>
          </a:p>
          <a:p>
            <a:pPr lvl="1"/>
            <a:r>
              <a:rPr lang="en-US" altLang="en-US" sz="1800" dirty="0" smtClean="0">
                <a:latin typeface="Arial" panose="020B0604020202020204" pitchFamily="34" charset="0"/>
                <a:cs typeface="Arial" panose="020B0604020202020204" pitchFamily="34" charset="0"/>
              </a:rPr>
              <a:t>3 years, ~$215K/year</a:t>
            </a:r>
          </a:p>
          <a:p>
            <a:r>
              <a:rPr lang="en-US" altLang="en-US" sz="2000" dirty="0" smtClean="0">
                <a:latin typeface="Arial" panose="020B0604020202020204" pitchFamily="34" charset="0"/>
                <a:cs typeface="Arial" panose="020B0604020202020204" pitchFamily="34" charset="0"/>
              </a:rPr>
              <a:t>Plan to submit a proposal to Jim </a:t>
            </a:r>
            <a:r>
              <a:rPr lang="en-US" altLang="en-US" sz="2000" dirty="0" err="1" smtClean="0">
                <a:latin typeface="Arial" panose="020B0604020202020204" pitchFamily="34" charset="0"/>
                <a:cs typeface="Arial" panose="020B0604020202020204" pitchFamily="34" charset="0"/>
              </a:rPr>
              <a:t>Rustad’s</a:t>
            </a:r>
            <a:r>
              <a:rPr lang="en-US" altLang="en-US" sz="2000" dirty="0" smtClean="0">
                <a:latin typeface="Arial" panose="020B0604020202020204" pitchFamily="34" charset="0"/>
                <a:cs typeface="Arial" panose="020B0604020202020204" pitchFamily="34" charset="0"/>
              </a:rPr>
              <a:t> program for pink-beam tomography development.</a:t>
            </a:r>
            <a:endParaRPr lang="en-US" altLang="en-US"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79550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16880"/>
            <a:ext cx="8229600" cy="563563"/>
          </a:xfrm>
          <a:noFill/>
        </p:spPr>
        <p:txBody>
          <a:bodyPr/>
          <a:lstStyle/>
          <a:p>
            <a:pPr algn="ctr"/>
            <a:r>
              <a:rPr lang="en-US" altLang="en-US" sz="2800" b="1"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Equipment </a:t>
            </a:r>
            <a:r>
              <a:rPr lang="en-US" altLang="en-US" sz="2800" b="1" dirty="0" smtClean="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Upgrades</a:t>
            </a:r>
            <a:br>
              <a:rPr lang="en-US" altLang="en-US" sz="2800" b="1" dirty="0" smtClean="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2400" b="1" dirty="0" smtClean="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Previous </a:t>
            </a:r>
            <a:r>
              <a:rPr lang="en-US" altLang="en-US" sz="2400" b="1"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NSF award received </a:t>
            </a:r>
            <a:r>
              <a:rPr lang="en-US" altLang="en-US" sz="2400" b="1" dirty="0" smtClean="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altLang="en-US" sz="2400" b="1"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400K supplement for detector acquisition</a:t>
            </a:r>
            <a:r>
              <a:rPr lang="en-US" altLang="en-US" sz="2800" b="1"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altLang="en-US" sz="2800" b="1" dirty="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2800" b="1" dirty="0" smtClean="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altLang="en-US" sz="2800" b="1" dirty="0" smtClean="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altLang="en-US" sz="2800" b="1" dirty="0" smtClean="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171" name="Rectangle 3"/>
          <p:cNvSpPr>
            <a:spLocks noGrp="1" noChangeArrowheads="1"/>
          </p:cNvSpPr>
          <p:nvPr>
            <p:ph type="body" idx="1"/>
          </p:nvPr>
        </p:nvSpPr>
        <p:spPr>
          <a:xfrm>
            <a:off x="625444" y="1461003"/>
            <a:ext cx="8229600" cy="4800600"/>
          </a:xfrm>
          <a:noFill/>
        </p:spPr>
        <p:txBody>
          <a:bodyPr/>
          <a:lstStyle/>
          <a:p>
            <a:pPr marL="227013" indent="-227013" eaLnBrk="1" hangingPunct="1"/>
            <a:r>
              <a:rPr lang="en-US" altLang="en-US" sz="1800" dirty="0" smtClean="0">
                <a:latin typeface="Arial" panose="020B0604020202020204" pitchFamily="34" charset="0"/>
                <a:cs typeface="Arial" panose="020B0604020202020204" pitchFamily="34" charset="0"/>
              </a:rPr>
              <a:t>Vortex ME7 7-element silicon drift diode detector for high-count rate XRF and spectroscopy on 13-ID-E microprobe.  Upgrade Xspress3 electronics from 4 to 7 channels.</a:t>
            </a:r>
          </a:p>
          <a:p>
            <a:pPr marL="684213" lvl="1" indent="-227013"/>
            <a:r>
              <a:rPr lang="en-US" altLang="en-US" sz="1600" dirty="0" smtClean="0">
                <a:latin typeface="Arial" panose="020B0604020202020204" pitchFamily="34" charset="0"/>
                <a:cs typeface="Arial" panose="020B0604020202020204" pitchFamily="34" charset="0"/>
              </a:rPr>
              <a:t>20M counts/second total count rate</a:t>
            </a:r>
          </a:p>
          <a:p>
            <a:pPr marL="684213" lvl="1" indent="-227013"/>
            <a:r>
              <a:rPr lang="en-US" altLang="en-US" sz="1600" dirty="0" smtClean="0">
                <a:latin typeface="Arial" panose="020B0604020202020204" pitchFamily="34" charset="0"/>
                <a:cs typeface="Arial" panose="020B0604020202020204" pitchFamily="34" charset="0"/>
              </a:rPr>
              <a:t>1 </a:t>
            </a:r>
            <a:r>
              <a:rPr lang="en-US" altLang="en-US" sz="1600" dirty="0" err="1" smtClean="0">
                <a:latin typeface="Arial" panose="020B0604020202020204" pitchFamily="34" charset="0"/>
                <a:cs typeface="Arial" panose="020B0604020202020204" pitchFamily="34" charset="0"/>
              </a:rPr>
              <a:t>ms</a:t>
            </a:r>
            <a:r>
              <a:rPr lang="en-US" altLang="en-US" sz="1600" dirty="0" smtClean="0">
                <a:latin typeface="Arial" panose="020B0604020202020204" pitchFamily="34" charset="0"/>
                <a:cs typeface="Arial" panose="020B0604020202020204" pitchFamily="34" charset="0"/>
              </a:rPr>
              <a:t> per spectrum for fast mapping</a:t>
            </a:r>
          </a:p>
          <a:p>
            <a:pPr marL="227013" indent="-227013" eaLnBrk="1" hangingPunct="1"/>
            <a:r>
              <a:rPr lang="en-US" altLang="en-US" sz="1800" dirty="0" smtClean="0">
                <a:latin typeface="Arial" panose="020B0604020202020204" pitchFamily="34" charset="0"/>
                <a:cs typeface="Arial" panose="020B0604020202020204" pitchFamily="34" charset="0"/>
              </a:rPr>
              <a:t>Pilatus3 X </a:t>
            </a:r>
            <a:r>
              <a:rPr lang="en-US" altLang="en-US" sz="1800" dirty="0" err="1" smtClean="0">
                <a:latin typeface="Arial" panose="020B0604020202020204" pitchFamily="34" charset="0"/>
                <a:cs typeface="Arial" panose="020B0604020202020204" pitchFamily="34" charset="0"/>
              </a:rPr>
              <a:t>CdTe</a:t>
            </a:r>
            <a:r>
              <a:rPr lang="en-US" altLang="en-US" sz="1800" dirty="0" smtClean="0">
                <a:latin typeface="Arial" panose="020B0604020202020204" pitchFamily="34" charset="0"/>
                <a:cs typeface="Arial" panose="020B0604020202020204" pitchFamily="34" charset="0"/>
              </a:rPr>
              <a:t> 300K-W detector (1475x195 pixels)</a:t>
            </a:r>
          </a:p>
          <a:p>
            <a:pPr marL="684213" lvl="1" indent="-227013"/>
            <a:r>
              <a:rPr lang="en-US" altLang="en-US" sz="1600" dirty="0" smtClean="0">
                <a:latin typeface="Arial" panose="020B0604020202020204" pitchFamily="34" charset="0"/>
                <a:cs typeface="Arial" panose="020B0604020202020204" pitchFamily="34" charset="0"/>
              </a:rPr>
              <a:t>Amorphous diffraction in Paris-Edinburgh cell with Soller slits</a:t>
            </a:r>
          </a:p>
          <a:p>
            <a:pPr marL="684213" lvl="1" indent="-227013"/>
            <a:r>
              <a:rPr lang="en-US" altLang="en-US" sz="1600" dirty="0" smtClean="0">
                <a:latin typeface="Arial" panose="020B0604020202020204" pitchFamily="34" charset="0"/>
                <a:cs typeface="Arial" panose="020B0604020202020204" pitchFamily="34" charset="0"/>
              </a:rPr>
              <a:t>Can be scanned to provide large area coverage in some applications</a:t>
            </a:r>
          </a:p>
          <a:p>
            <a:pPr marL="227013" indent="-227013" eaLnBrk="1" hangingPunct="1"/>
            <a:r>
              <a:rPr lang="en-US" altLang="en-US" sz="1800" dirty="0" smtClean="0">
                <a:latin typeface="Arial" panose="020B0604020202020204" pitchFamily="34" charset="0"/>
                <a:cs typeface="Arial" panose="020B0604020202020204" pitchFamily="34" charset="0"/>
              </a:rPr>
              <a:t>Should both be available in 2018-1.</a:t>
            </a:r>
          </a:p>
          <a:p>
            <a:pPr marL="0" indent="0" eaLnBrk="1" hangingPunct="1">
              <a:lnSpc>
                <a:spcPct val="80000"/>
              </a:lnSpc>
              <a:buNone/>
            </a:pPr>
            <a:endParaRPr lang="en-US" altLang="en-US" sz="2400" dirty="0" smtClean="0">
              <a:latin typeface="Arial" panose="020B0604020202020204" pitchFamily="34" charset="0"/>
              <a:cs typeface="Arial" panose="020B0604020202020204" pitchFamily="34" charset="0"/>
            </a:endParaRPr>
          </a:p>
        </p:txBody>
      </p:sp>
      <p:pic>
        <p:nvPicPr>
          <p:cNvPr id="97283" name="Picture 3" descr="C:\Users\rivers\Downloads\P3_2014-X-300K-W-Tief_CdTe_Detektor1.jpg"/>
          <p:cNvPicPr>
            <a:picLocks noChangeAspect="1" noChangeArrowheads="1"/>
          </p:cNvPicPr>
          <p:nvPr/>
        </p:nvPicPr>
        <p:blipFill rotWithShape="1">
          <a:blip r:embed="rId3">
            <a:extLst>
              <a:ext uri="{28A0092B-C50C-407E-A947-70E740481C1C}">
                <a14:useLocalDpi xmlns:a14="http://schemas.microsoft.com/office/drawing/2010/main" val="0"/>
              </a:ext>
            </a:extLst>
          </a:blip>
          <a:srcRect l="19101" t="14687" r="19101" b="14687"/>
          <a:stretch/>
        </p:blipFill>
        <p:spPr bwMode="auto">
          <a:xfrm rot="16200000">
            <a:off x="6445511" y="3850736"/>
            <a:ext cx="1982707" cy="2671906"/>
          </a:xfrm>
          <a:prstGeom prst="rect">
            <a:avLst/>
          </a:prstGeom>
          <a:noFill/>
          <a:extLst>
            <a:ext uri="{909E8E84-426E-40DD-AFC4-6F175D3DCCD1}">
              <a14:hiddenFill xmlns:a14="http://schemas.microsoft.com/office/drawing/2010/main">
                <a:solidFill>
                  <a:srgbClr val="FFFFFF"/>
                </a:solidFill>
              </a14:hiddenFill>
            </a:ext>
          </a:extLst>
        </p:spPr>
      </p:pic>
      <p:pic>
        <p:nvPicPr>
          <p:cNvPr id="972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11" y="4291339"/>
            <a:ext cx="2381250" cy="179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728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2602" t="24049" r="2225" b="29677"/>
          <a:stretch/>
        </p:blipFill>
        <p:spPr bwMode="auto">
          <a:xfrm>
            <a:off x="2956049" y="4625397"/>
            <a:ext cx="2876786" cy="1398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9502465"/>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Blank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1" u="none" strike="noStrike" cap="none" normalizeH="0" baseline="0">
            <a:ln>
              <a:noFill/>
            </a:ln>
            <a:solidFill>
              <a:schemeClr val="tx1"/>
            </a:solidFill>
            <a:effectLst/>
            <a:latin typeface="Arial" pitchFamily="-107"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1" u="none" strike="noStrike" cap="none" normalizeH="0" baseline="0">
            <a:ln>
              <a:noFill/>
            </a:ln>
            <a:solidFill>
              <a:schemeClr val="tx1"/>
            </a:solidFill>
            <a:effectLst/>
            <a:latin typeface="Arial" pitchFamily="-107" charset="0"/>
          </a:defRPr>
        </a:defPPr>
      </a:lstStyle>
    </a:lnDef>
  </a:objectDefaults>
  <a:extraClrSchemeLst>
    <a:extraClrScheme>
      <a:clrScheme name="Blank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\\CARS4\server\WIN32APP\MSOffice\Template\BLANK.POT</Template>
  <TotalTime>40092</TotalTime>
  <Words>1577</Words>
  <Application>Microsoft Office PowerPoint</Application>
  <PresentationFormat>On-screen Show (4:3)</PresentationFormat>
  <Paragraphs>320</Paragraphs>
  <Slides>18</Slides>
  <Notes>14</Notes>
  <HiddenSlides>0</HiddenSlides>
  <MMClips>0</MMClips>
  <ScaleCrop>false</ScaleCrop>
  <HeadingPairs>
    <vt:vector size="6" baseType="variant">
      <vt:variant>
        <vt:lpstr>Theme</vt:lpstr>
      </vt:variant>
      <vt:variant>
        <vt:i4>8</vt:i4>
      </vt:variant>
      <vt:variant>
        <vt:lpstr>Embedded OLE Servers</vt:lpstr>
      </vt:variant>
      <vt:variant>
        <vt:i4>1</vt:i4>
      </vt:variant>
      <vt:variant>
        <vt:lpstr>Slide Titles</vt:lpstr>
      </vt:variant>
      <vt:variant>
        <vt:i4>18</vt:i4>
      </vt:variant>
    </vt:vector>
  </HeadingPairs>
  <TitlesOfParts>
    <vt:vector size="27" baseType="lpstr">
      <vt:lpstr>Blank</vt:lpstr>
      <vt:lpstr>Office Theme</vt:lpstr>
      <vt:lpstr>1_Office Theme</vt:lpstr>
      <vt:lpstr>2_Office Theme</vt:lpstr>
      <vt:lpstr>3_Office Theme</vt:lpstr>
      <vt:lpstr>4_Office Theme</vt:lpstr>
      <vt:lpstr>5_Office Theme</vt:lpstr>
      <vt:lpstr>6_Office Theme</vt:lpstr>
      <vt:lpstr>Document</vt:lpstr>
      <vt:lpstr>GSECARS Update</vt:lpstr>
      <vt:lpstr>PowerPoint Presentation</vt:lpstr>
      <vt:lpstr>PowerPoint Presentation</vt:lpstr>
      <vt:lpstr>PowerPoint Presentation</vt:lpstr>
      <vt:lpstr>GSECARS Funding - The Good News</vt:lpstr>
      <vt:lpstr>GSECARS Funding- The Bad News  DOE Geosciences has decided to terminate funding for GSECARS  </vt:lpstr>
      <vt:lpstr>GSECARS Alternative Funding</vt:lpstr>
      <vt:lpstr>GSECARS Alternative Funding</vt:lpstr>
      <vt:lpstr>Equipment Upgrades Previous NSF award received ~$400K supplement for detector acquisition  </vt:lpstr>
      <vt:lpstr>APS Beamline Enhancement Funding for APS-Upgrade</vt:lpstr>
      <vt:lpstr>Pilatus3 X 1M CdTe Detector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Nancy Lazarz</dc:creator>
  <cp:lastModifiedBy>Mark Rivers</cp:lastModifiedBy>
  <cp:revision>502</cp:revision>
  <cp:lastPrinted>1999-05-21T17:15:31Z</cp:lastPrinted>
  <dcterms:created xsi:type="dcterms:W3CDTF">1995-06-17T23:31:02Z</dcterms:created>
  <dcterms:modified xsi:type="dcterms:W3CDTF">2017-07-08T20:44:53Z</dcterms:modified>
</cp:coreProperties>
</file>