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0.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64" r:id="rId3"/>
    <p:sldMasterId id="2147483668" r:id="rId4"/>
    <p:sldMasterId id="2147483672" r:id="rId5"/>
    <p:sldMasterId id="2147483676" r:id="rId6"/>
    <p:sldMasterId id="2147483679" r:id="rId7"/>
    <p:sldMasterId id="2147483683" r:id="rId8"/>
    <p:sldMasterId id="2147483702" r:id="rId9"/>
    <p:sldMasterId id="2147483720" r:id="rId10"/>
    <p:sldMasterId id="2147483732" r:id="rId11"/>
  </p:sldMasterIdLst>
  <p:notesMasterIdLst>
    <p:notesMasterId r:id="rId41"/>
  </p:notesMasterIdLst>
  <p:handoutMasterIdLst>
    <p:handoutMasterId r:id="rId42"/>
  </p:handoutMasterIdLst>
  <p:sldIdLst>
    <p:sldId id="470" r:id="rId12"/>
    <p:sldId id="541" r:id="rId13"/>
    <p:sldId id="525" r:id="rId14"/>
    <p:sldId id="526" r:id="rId15"/>
    <p:sldId id="527" r:id="rId16"/>
    <p:sldId id="528" r:id="rId17"/>
    <p:sldId id="529" r:id="rId18"/>
    <p:sldId id="530" r:id="rId19"/>
    <p:sldId id="531" r:id="rId20"/>
    <p:sldId id="532" r:id="rId21"/>
    <p:sldId id="533" r:id="rId22"/>
    <p:sldId id="534" r:id="rId23"/>
    <p:sldId id="535" r:id="rId24"/>
    <p:sldId id="536" r:id="rId25"/>
    <p:sldId id="537" r:id="rId26"/>
    <p:sldId id="538" r:id="rId27"/>
    <p:sldId id="539" r:id="rId28"/>
    <p:sldId id="510" r:id="rId29"/>
    <p:sldId id="511" r:id="rId30"/>
    <p:sldId id="515" r:id="rId31"/>
    <p:sldId id="516" r:id="rId32"/>
    <p:sldId id="517" r:id="rId33"/>
    <p:sldId id="513" r:id="rId34"/>
    <p:sldId id="514" r:id="rId35"/>
    <p:sldId id="518" r:id="rId36"/>
    <p:sldId id="521" r:id="rId37"/>
    <p:sldId id="522" r:id="rId38"/>
    <p:sldId id="506" r:id="rId39"/>
    <p:sldId id="540" r:id="rId40"/>
  </p:sldIdLst>
  <p:sldSz cx="9144000" cy="6858000" type="screen4x3"/>
  <p:notesSz cx="7010400" cy="9296400"/>
  <p:defaultTextStyle>
    <a:defPPr>
      <a:defRPr lang="en-US"/>
    </a:defPPr>
    <a:lvl1pPr algn="l" rtl="0" eaLnBrk="0" fontAlgn="base" hangingPunct="0">
      <a:spcBef>
        <a:spcPct val="0"/>
      </a:spcBef>
      <a:spcAft>
        <a:spcPct val="0"/>
      </a:spcAft>
      <a:defRPr sz="1200" b="1" i="1" kern="1200">
        <a:solidFill>
          <a:schemeClr val="tx1"/>
        </a:solidFill>
        <a:latin typeface="Arial" charset="0"/>
        <a:ea typeface="ＭＳ Ｐゴシック" pitchFamily="-107" charset="-128"/>
        <a:cs typeface="+mn-cs"/>
      </a:defRPr>
    </a:lvl1pPr>
    <a:lvl2pPr marL="457200" algn="l" rtl="0" eaLnBrk="0" fontAlgn="base" hangingPunct="0">
      <a:spcBef>
        <a:spcPct val="0"/>
      </a:spcBef>
      <a:spcAft>
        <a:spcPct val="0"/>
      </a:spcAft>
      <a:defRPr sz="1200" b="1" i="1" kern="1200">
        <a:solidFill>
          <a:schemeClr val="tx1"/>
        </a:solidFill>
        <a:latin typeface="Arial" charset="0"/>
        <a:ea typeface="ＭＳ Ｐゴシック" pitchFamily="-107" charset="-128"/>
        <a:cs typeface="+mn-cs"/>
      </a:defRPr>
    </a:lvl2pPr>
    <a:lvl3pPr marL="914400" algn="l" rtl="0" eaLnBrk="0" fontAlgn="base" hangingPunct="0">
      <a:spcBef>
        <a:spcPct val="0"/>
      </a:spcBef>
      <a:spcAft>
        <a:spcPct val="0"/>
      </a:spcAft>
      <a:defRPr sz="1200" b="1" i="1" kern="1200">
        <a:solidFill>
          <a:schemeClr val="tx1"/>
        </a:solidFill>
        <a:latin typeface="Arial" charset="0"/>
        <a:ea typeface="ＭＳ Ｐゴシック" pitchFamily="-107" charset="-128"/>
        <a:cs typeface="+mn-cs"/>
      </a:defRPr>
    </a:lvl3pPr>
    <a:lvl4pPr marL="1371600" algn="l" rtl="0" eaLnBrk="0" fontAlgn="base" hangingPunct="0">
      <a:spcBef>
        <a:spcPct val="0"/>
      </a:spcBef>
      <a:spcAft>
        <a:spcPct val="0"/>
      </a:spcAft>
      <a:defRPr sz="1200" b="1" i="1" kern="1200">
        <a:solidFill>
          <a:schemeClr val="tx1"/>
        </a:solidFill>
        <a:latin typeface="Arial" charset="0"/>
        <a:ea typeface="ＭＳ Ｐゴシック" pitchFamily="-107" charset="-128"/>
        <a:cs typeface="+mn-cs"/>
      </a:defRPr>
    </a:lvl4pPr>
    <a:lvl5pPr marL="1828800" algn="l" rtl="0" eaLnBrk="0" fontAlgn="base" hangingPunct="0">
      <a:spcBef>
        <a:spcPct val="0"/>
      </a:spcBef>
      <a:spcAft>
        <a:spcPct val="0"/>
      </a:spcAft>
      <a:defRPr sz="1200" b="1" i="1" kern="1200">
        <a:solidFill>
          <a:schemeClr val="tx1"/>
        </a:solidFill>
        <a:latin typeface="Arial" charset="0"/>
        <a:ea typeface="ＭＳ Ｐゴシック" pitchFamily="-107" charset="-128"/>
        <a:cs typeface="+mn-cs"/>
      </a:defRPr>
    </a:lvl5pPr>
    <a:lvl6pPr marL="2286000" algn="l" defTabSz="914400" rtl="0" eaLnBrk="1" latinLnBrk="0" hangingPunct="1">
      <a:defRPr sz="1200" b="1" i="1" kern="1200">
        <a:solidFill>
          <a:schemeClr val="tx1"/>
        </a:solidFill>
        <a:latin typeface="Arial" charset="0"/>
        <a:ea typeface="ＭＳ Ｐゴシック" pitchFamily="-107" charset="-128"/>
        <a:cs typeface="+mn-cs"/>
      </a:defRPr>
    </a:lvl6pPr>
    <a:lvl7pPr marL="2743200" algn="l" defTabSz="914400" rtl="0" eaLnBrk="1" latinLnBrk="0" hangingPunct="1">
      <a:defRPr sz="1200" b="1" i="1" kern="1200">
        <a:solidFill>
          <a:schemeClr val="tx1"/>
        </a:solidFill>
        <a:latin typeface="Arial" charset="0"/>
        <a:ea typeface="ＭＳ Ｐゴシック" pitchFamily="-107" charset="-128"/>
        <a:cs typeface="+mn-cs"/>
      </a:defRPr>
    </a:lvl7pPr>
    <a:lvl8pPr marL="3200400" algn="l" defTabSz="914400" rtl="0" eaLnBrk="1" latinLnBrk="0" hangingPunct="1">
      <a:defRPr sz="1200" b="1" i="1" kern="1200">
        <a:solidFill>
          <a:schemeClr val="tx1"/>
        </a:solidFill>
        <a:latin typeface="Arial" charset="0"/>
        <a:ea typeface="ＭＳ Ｐゴシック" pitchFamily="-107" charset="-128"/>
        <a:cs typeface="+mn-cs"/>
      </a:defRPr>
    </a:lvl8pPr>
    <a:lvl9pPr marL="3657600" algn="l" defTabSz="914400" rtl="0" eaLnBrk="1" latinLnBrk="0" hangingPunct="1">
      <a:defRPr sz="1200" b="1" i="1" kern="1200">
        <a:solidFill>
          <a:schemeClr val="tx1"/>
        </a:solidFill>
        <a:latin typeface="Arial" charset="0"/>
        <a:ea typeface="ＭＳ Ｐゴシック" pitchFamily="-107"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FF00"/>
    <a:srgbClr val="FFFFFF"/>
    <a:srgbClr val="CCECFF"/>
    <a:srgbClr val="FFFF66"/>
    <a:srgbClr val="00CC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604" autoAdjust="0"/>
    <p:restoredTop sz="90419" autoAdjust="0"/>
  </p:normalViewPr>
  <p:slideViewPr>
    <p:cSldViewPr snapToGrid="0">
      <p:cViewPr varScale="1">
        <p:scale>
          <a:sx n="89" d="100"/>
          <a:sy n="89" d="100"/>
        </p:scale>
        <p:origin x="732" y="84"/>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36888" cy="463550"/>
          </a:xfrm>
          <a:prstGeom prst="rect">
            <a:avLst/>
          </a:prstGeom>
          <a:noFill/>
          <a:ln w="9525">
            <a:noFill/>
            <a:miter lim="800000"/>
            <a:headEnd/>
            <a:tailEnd/>
          </a:ln>
          <a:effectLst/>
        </p:spPr>
        <p:txBody>
          <a:bodyPr vert="horz" wrap="square" lIns="91009" tIns="45506" rIns="91009" bIns="45506" numCol="1" anchor="t" anchorCtr="0" compatLnSpc="1">
            <a:prstTxWarp prst="textNoShape">
              <a:avLst/>
            </a:prstTxWarp>
          </a:bodyPr>
          <a:lstStyle>
            <a:lvl1pPr defTabSz="909638">
              <a:defRPr>
                <a:latin typeface="Arial" pitchFamily="-107" charset="0"/>
                <a:ea typeface="+mn-ea"/>
              </a:defRPr>
            </a:lvl1pPr>
          </a:lstStyle>
          <a:p>
            <a:pPr>
              <a:defRPr/>
            </a:pPr>
            <a:endParaRPr lang="en-US" dirty="0"/>
          </a:p>
        </p:txBody>
      </p:sp>
      <p:sp>
        <p:nvSpPr>
          <p:cNvPr id="50179" name="Rectangle 3"/>
          <p:cNvSpPr>
            <a:spLocks noGrp="1" noChangeArrowheads="1"/>
          </p:cNvSpPr>
          <p:nvPr>
            <p:ph type="dt" sz="quarter" idx="1"/>
          </p:nvPr>
        </p:nvSpPr>
        <p:spPr bwMode="auto">
          <a:xfrm>
            <a:off x="3946525" y="0"/>
            <a:ext cx="3035300" cy="463550"/>
          </a:xfrm>
          <a:prstGeom prst="rect">
            <a:avLst/>
          </a:prstGeom>
          <a:noFill/>
          <a:ln w="9525">
            <a:noFill/>
            <a:miter lim="800000"/>
            <a:headEnd/>
            <a:tailEnd/>
          </a:ln>
          <a:effectLst/>
        </p:spPr>
        <p:txBody>
          <a:bodyPr vert="horz" wrap="square" lIns="91009" tIns="45506" rIns="91009" bIns="45506" numCol="1" anchor="t" anchorCtr="0" compatLnSpc="1">
            <a:prstTxWarp prst="textNoShape">
              <a:avLst/>
            </a:prstTxWarp>
          </a:bodyPr>
          <a:lstStyle>
            <a:lvl1pPr algn="r" defTabSz="909638">
              <a:defRPr>
                <a:latin typeface="Arial" pitchFamily="-107" charset="0"/>
                <a:ea typeface="+mn-ea"/>
              </a:defRPr>
            </a:lvl1pPr>
          </a:lstStyle>
          <a:p>
            <a:pPr>
              <a:defRPr/>
            </a:pPr>
            <a:endParaRPr lang="en-US" dirty="0"/>
          </a:p>
        </p:txBody>
      </p:sp>
      <p:sp>
        <p:nvSpPr>
          <p:cNvPr id="50180" name="Rectangle 4"/>
          <p:cNvSpPr>
            <a:spLocks noGrp="1" noChangeArrowheads="1"/>
          </p:cNvSpPr>
          <p:nvPr>
            <p:ph type="ftr" sz="quarter" idx="2"/>
          </p:nvPr>
        </p:nvSpPr>
        <p:spPr bwMode="auto">
          <a:xfrm>
            <a:off x="0" y="8867775"/>
            <a:ext cx="3036888" cy="463550"/>
          </a:xfrm>
          <a:prstGeom prst="rect">
            <a:avLst/>
          </a:prstGeom>
          <a:noFill/>
          <a:ln w="9525">
            <a:noFill/>
            <a:miter lim="800000"/>
            <a:headEnd/>
            <a:tailEnd/>
          </a:ln>
          <a:effectLst/>
        </p:spPr>
        <p:txBody>
          <a:bodyPr vert="horz" wrap="square" lIns="91009" tIns="45506" rIns="91009" bIns="45506" numCol="1" anchor="b" anchorCtr="0" compatLnSpc="1">
            <a:prstTxWarp prst="textNoShape">
              <a:avLst/>
            </a:prstTxWarp>
          </a:bodyPr>
          <a:lstStyle>
            <a:lvl1pPr defTabSz="909638">
              <a:defRPr>
                <a:latin typeface="Arial" pitchFamily="-107" charset="0"/>
                <a:ea typeface="+mn-ea"/>
              </a:defRPr>
            </a:lvl1pPr>
          </a:lstStyle>
          <a:p>
            <a:pPr>
              <a:defRPr/>
            </a:pPr>
            <a:endParaRPr lang="en-US" dirty="0"/>
          </a:p>
        </p:txBody>
      </p:sp>
      <p:sp>
        <p:nvSpPr>
          <p:cNvPr id="50181" name="Rectangle 5"/>
          <p:cNvSpPr>
            <a:spLocks noGrp="1" noChangeArrowheads="1"/>
          </p:cNvSpPr>
          <p:nvPr>
            <p:ph type="sldNum" sz="quarter" idx="3"/>
          </p:nvPr>
        </p:nvSpPr>
        <p:spPr bwMode="auto">
          <a:xfrm>
            <a:off x="3946525" y="8867775"/>
            <a:ext cx="3035300" cy="463550"/>
          </a:xfrm>
          <a:prstGeom prst="rect">
            <a:avLst/>
          </a:prstGeom>
          <a:noFill/>
          <a:ln w="9525">
            <a:noFill/>
            <a:miter lim="800000"/>
            <a:headEnd/>
            <a:tailEnd/>
          </a:ln>
          <a:effectLst/>
        </p:spPr>
        <p:txBody>
          <a:bodyPr vert="horz" wrap="square" lIns="91009" tIns="45506" rIns="91009" bIns="45506" numCol="1" anchor="b" anchorCtr="0" compatLnSpc="1">
            <a:prstTxWarp prst="textNoShape">
              <a:avLst/>
            </a:prstTxWarp>
          </a:bodyPr>
          <a:lstStyle>
            <a:lvl1pPr algn="r" defTabSz="909638">
              <a:defRPr/>
            </a:lvl1pPr>
          </a:lstStyle>
          <a:p>
            <a:fld id="{32C45EEF-6759-4EEA-A63E-CBDC2538EFC4}" type="slidenum">
              <a:rPr lang="en-US"/>
              <a:pPr/>
              <a:t>‹#›</a:t>
            </a:fld>
            <a:endParaRPr lang="en-US" dirty="0"/>
          </a:p>
        </p:txBody>
      </p:sp>
    </p:spTree>
    <p:extLst>
      <p:ext uri="{BB962C8B-B14F-4D97-AF65-F5344CB8AC3E}">
        <p14:creationId xmlns:p14="http://schemas.microsoft.com/office/powerpoint/2010/main" val="2844306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0988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encourage young scientist to do challenging experiments, very efficient </a:t>
            </a:r>
            <a:endParaRPr lang="en-US" dirty="0"/>
          </a:p>
        </p:txBody>
      </p:sp>
      <p:sp>
        <p:nvSpPr>
          <p:cNvPr id="4" name="Slide Number Placeholder 3"/>
          <p:cNvSpPr>
            <a:spLocks noGrp="1"/>
          </p:cNvSpPr>
          <p:nvPr>
            <p:ph type="sldNum" sz="quarter" idx="10"/>
          </p:nvPr>
        </p:nvSpPr>
        <p:spPr/>
        <p:txBody>
          <a:bodyPr/>
          <a:lstStyle/>
          <a:p>
            <a:fld id="{4F70A1FE-ACE4-4223-9676-DDD7F634D1D6}" type="slidenum">
              <a:rPr lang="en-US" altLang="en-US" smtClean="0"/>
              <a:pPr/>
              <a:t>18</a:t>
            </a:fld>
            <a:endParaRPr lang="en-US" altLang="en-US"/>
          </a:p>
        </p:txBody>
      </p:sp>
    </p:spTree>
    <p:extLst>
      <p:ext uri="{BB962C8B-B14F-4D97-AF65-F5344CB8AC3E}">
        <p14:creationId xmlns:p14="http://schemas.microsoft.com/office/powerpoint/2010/main" val="2561764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Logfile</a:t>
            </a:r>
            <a:r>
              <a:rPr lang="en-US" sz="1200" kern="1200" dirty="0" smtClean="0">
                <a:solidFill>
                  <a:schemeClr val="tx1"/>
                </a:solidFill>
                <a:effectLst/>
                <a:latin typeface="+mn-lt"/>
                <a:ea typeface="+mn-ea"/>
                <a:cs typeface="+mn-cs"/>
              </a:rPr>
              <a:t> can be opened offline with the </a:t>
            </a:r>
            <a:r>
              <a:rPr lang="en-US" sz="1200" kern="1200" dirty="0" err="1" smtClean="0">
                <a:solidFill>
                  <a:schemeClr val="tx1"/>
                </a:solidFill>
                <a:effectLst/>
                <a:latin typeface="+mn-lt"/>
                <a:ea typeface="+mn-ea"/>
                <a:cs typeface="+mn-cs"/>
              </a:rPr>
              <a:t>LogFile</a:t>
            </a:r>
            <a:r>
              <a:rPr lang="en-US" sz="1200" kern="1200" dirty="0" smtClean="0">
                <a:solidFill>
                  <a:schemeClr val="tx1"/>
                </a:solidFill>
                <a:effectLst/>
                <a:latin typeface="+mn-lt"/>
                <a:ea typeface="+mn-ea"/>
                <a:cs typeface="+mn-cs"/>
              </a:rPr>
              <a:t> software.</a:t>
            </a:r>
          </a:p>
          <a:p>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logfile</a:t>
            </a:r>
            <a:r>
              <a:rPr lang="en-US" sz="1200" kern="1200" dirty="0" smtClean="0">
                <a:solidFill>
                  <a:schemeClr val="tx1"/>
                </a:solidFill>
                <a:effectLst/>
                <a:latin typeface="+mn-lt"/>
                <a:ea typeface="+mn-ea"/>
                <a:cs typeface="+mn-cs"/>
              </a:rPr>
              <a:t> is also saved in a format easily imported as a spreadsheet.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is possible to decide which PVs are recorder (and whether they are recorder at the start of collection (black) or at the end (blue).</a:t>
            </a:r>
          </a:p>
          <a:p>
            <a:endParaRPr lang="en-US" dirty="0"/>
          </a:p>
        </p:txBody>
      </p:sp>
      <p:sp>
        <p:nvSpPr>
          <p:cNvPr id="4" name="Slide Number Placeholder 3"/>
          <p:cNvSpPr>
            <a:spLocks noGrp="1"/>
          </p:cNvSpPr>
          <p:nvPr>
            <p:ph type="sldNum" sz="quarter" idx="10"/>
          </p:nvPr>
        </p:nvSpPr>
        <p:spPr/>
        <p:txBody>
          <a:bodyPr/>
          <a:lstStyle/>
          <a:p>
            <a:fld id="{B62E9723-A9EF-4B4F-84DC-5A4D4832AAE1}" type="slidenum">
              <a:rPr lang="en-US" smtClean="0"/>
              <a:t>19</a:t>
            </a:fld>
            <a:endParaRPr lang="en-US"/>
          </a:p>
        </p:txBody>
      </p:sp>
    </p:spTree>
    <p:extLst>
      <p:ext uri="{BB962C8B-B14F-4D97-AF65-F5344CB8AC3E}">
        <p14:creationId xmlns:p14="http://schemas.microsoft.com/office/powerpoint/2010/main" val="2180843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measurement used the s</a:t>
            </a:r>
            <a:r>
              <a:rPr lang="en-US" dirty="0" smtClean="0"/>
              <a:t>ame</a:t>
            </a:r>
            <a:r>
              <a:rPr lang="en-US" baseline="0" dirty="0" smtClean="0"/>
              <a:t> crystal at room temperature.  The size of the crystal is (50x70x40 um^3).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09F4B2-36AE-40B4-8E73-3E39CCD619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275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Ø"/>
            </a:pPr>
            <a:r>
              <a:rPr lang="en-US" sz="2400" dirty="0">
                <a:latin typeface="Arial" panose="020B0604020202020204" pitchFamily="34" charset="0"/>
                <a:cs typeface="Arial" panose="020B0604020202020204" pitchFamily="34" charset="0"/>
              </a:rPr>
              <a:t>Time-resolved Photo-Crystallography</a:t>
            </a:r>
          </a:p>
          <a:p>
            <a:pPr marL="800100" lvl="1" indent="-342900">
              <a:buFont typeface="Arial" panose="020B0604020202020204" pitchFamily="34" charset="0"/>
              <a:buChar char="•"/>
            </a:pPr>
            <a:r>
              <a:rPr lang="en-US" sz="2000" i="1" dirty="0">
                <a:latin typeface="Arial" panose="020B0604020202020204" pitchFamily="34" charset="0"/>
                <a:cs typeface="Arial" panose="020B0604020202020204" pitchFamily="34" charset="0"/>
              </a:rPr>
              <a:t>X-ray Chopper</a:t>
            </a:r>
          </a:p>
          <a:p>
            <a:pPr marL="800100" lvl="1" indent="-342900">
              <a:buFont typeface="Arial" panose="020B0604020202020204" pitchFamily="34" charset="0"/>
              <a:buChar char="•"/>
            </a:pPr>
            <a:r>
              <a:rPr lang="en-US" sz="2000" i="1" dirty="0">
                <a:latin typeface="Arial" panose="020B0604020202020204" pitchFamily="34" charset="0"/>
                <a:cs typeface="Arial" panose="020B0604020202020204" pitchFamily="34" charset="0"/>
              </a:rPr>
              <a:t>Secondary Focusing K-B Mirrors</a:t>
            </a:r>
          </a:p>
          <a:p>
            <a:pPr marL="1257300" lvl="2" indent="-342900">
              <a:buFont typeface="Arial" panose="020B0604020202020204" pitchFamily="34" charset="0"/>
              <a:buChar char="•"/>
            </a:pPr>
            <a:r>
              <a:rPr lang="en-US" i="1" dirty="0">
                <a:latin typeface="Arial" panose="020B0604020202020204" pitchFamily="34" charset="0"/>
                <a:cs typeface="Arial" panose="020B0604020202020204" pitchFamily="34" charset="0"/>
              </a:rPr>
              <a:t>Small beam </a:t>
            </a:r>
          </a:p>
          <a:p>
            <a:pPr marL="1257300" lvl="2" indent="-342900">
              <a:buFont typeface="Arial" panose="020B0604020202020204" pitchFamily="34" charset="0"/>
              <a:buChar char="•"/>
            </a:pPr>
            <a:r>
              <a:rPr lang="en-US" i="1" dirty="0">
                <a:latin typeface="Arial" panose="020B0604020202020204" pitchFamily="34" charset="0"/>
                <a:cs typeface="Arial" panose="020B0604020202020204" pitchFamily="34" charset="0"/>
              </a:rPr>
              <a:t>Small crystal</a:t>
            </a:r>
          </a:p>
          <a:p>
            <a:pPr marL="800100" lvl="1" indent="-342900">
              <a:buFont typeface="Arial" panose="020B0604020202020204" pitchFamily="34" charset="0"/>
              <a:buChar char="•"/>
            </a:pPr>
            <a:r>
              <a:rPr lang="en-US" sz="2000" i="1" dirty="0">
                <a:latin typeface="Arial" panose="020B0604020202020204" pitchFamily="34" charset="0"/>
                <a:cs typeface="Arial" panose="020B0604020202020204" pitchFamily="34" charset="0"/>
              </a:rPr>
              <a:t>Huber 3 circles diffractometer</a:t>
            </a:r>
          </a:p>
          <a:p>
            <a:pPr marL="800100" lvl="1" indent="-342900">
              <a:buFont typeface="Arial" panose="020B0604020202020204" pitchFamily="34" charset="0"/>
              <a:buChar char="•"/>
            </a:pPr>
            <a:r>
              <a:rPr lang="en-US" sz="2000" i="1" dirty="0">
                <a:latin typeface="Arial" panose="020B0604020202020204" pitchFamily="34" charset="0"/>
                <a:cs typeface="Arial" panose="020B0604020202020204" pitchFamily="34" charset="0"/>
              </a:rPr>
              <a:t>Nanosecond pulsed laser </a:t>
            </a:r>
          </a:p>
          <a:p>
            <a:pPr marL="800100" lvl="1" indent="-342900">
              <a:buFont typeface="Arial" panose="020B0604020202020204" pitchFamily="34" charset="0"/>
              <a:buChar char="•"/>
            </a:pPr>
            <a:r>
              <a:rPr lang="en-US" sz="2000" i="1" dirty="0">
                <a:latin typeface="Arial" panose="020B0604020202020204" pitchFamily="34" charset="0"/>
                <a:cs typeface="Arial" panose="020B0604020202020204" pitchFamily="34" charset="0"/>
              </a:rPr>
              <a:t>Timing FPGA (</a:t>
            </a:r>
            <a:r>
              <a:rPr lang="en-US" sz="2000" i="1" dirty="0"/>
              <a:t>field-programmable gate array </a:t>
            </a:r>
            <a:r>
              <a:rPr lang="en-US" sz="2000" i="1" dirty="0">
                <a:latin typeface="Arial" panose="020B0604020202020204" pitchFamily="34" charset="0"/>
                <a:cs typeface="Arial" panose="020B0604020202020204" pitchFamily="34" charset="0"/>
              </a:rPr>
              <a:t>)</a:t>
            </a:r>
          </a:p>
          <a:p>
            <a:pPr marL="342900" indent="-342900">
              <a:buFont typeface="Wingdings" panose="05000000000000000000" pitchFamily="2" charset="2"/>
              <a:buChar char="Ø"/>
            </a:pPr>
            <a:r>
              <a:rPr lang="en-US" sz="2400" dirty="0">
                <a:latin typeface="Arial" panose="020B0604020202020204" pitchFamily="34" charset="0"/>
                <a:cs typeface="Arial" panose="020B0604020202020204" pitchFamily="34" charset="0"/>
              </a:rPr>
              <a:t>3D Diffuse Diffraction</a:t>
            </a:r>
          </a:p>
          <a:p>
            <a:pPr marL="742950" lvl="1" indent="-285750">
              <a:buFont typeface="Arial" panose="020B0604020202020204" pitchFamily="34" charset="0"/>
              <a:buChar char="•"/>
            </a:pPr>
            <a:r>
              <a:rPr lang="en-US" sz="2000" i="1" dirty="0">
                <a:latin typeface="Arial" panose="020B0604020202020204" pitchFamily="34" charset="0"/>
                <a:cs typeface="Arial" panose="020B0604020202020204" pitchFamily="34" charset="0"/>
              </a:rPr>
              <a:t>Study order-disorder and dynamic in single crystal</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Single crystal diffuse scattering is a powerful tool, which provides vital information on complex disorder, and can make important contributions to a large number of scientific fields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a couple of slides containing some of our transformed data from Sector 15 that Matt Krogstad prepared. We had hoped to see CDW peaks in the LBCO data, but there was relatively strong diffuse scattering from strain fields around each Bragg peak, which we think obscured the very weak CDW peak. The CDW peaks were clearly visible in the nickelate, although the sample contained two slightly misaligned crystallites. Nevertheless, the data would be good enough to determine the temperature dependence of the CDW order parameter</a:t>
            </a:r>
          </a:p>
          <a:p>
            <a:endParaRPr lang="en-US" dirty="0"/>
          </a:p>
          <a:p>
            <a:pPr marL="457200" lvl="1" indent="0">
              <a:buFont typeface="Arial" panose="020B0604020202020204" pitchFamily="34" charset="0"/>
              <a:buNone/>
            </a:pPr>
            <a:endParaRPr lang="en-US" sz="2000" i="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09F4B2-36AE-40B4-8E73-3E39CCD619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350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pPr algn="just"/>
            <a:r>
              <a:rPr lang="en-US" dirty="0"/>
              <a:t>One of the central aspects for obtaining high quality structural information of disordered materials by X-ray diffraction is perfect background subtraction. This is particularly difficult when employing high-pressure vessels, such as diamond anvil cells (DAC) and Paris-Edinburgh </a:t>
            </a:r>
            <a:r>
              <a:rPr lang="en-US" dirty="0">
                <a:solidFill>
                  <a:srgbClr val="FFFFFF"/>
                </a:solidFill>
              </a:rPr>
              <a:t>large</a:t>
            </a:r>
            <a:r>
              <a:rPr lang="en-US" dirty="0"/>
              <a:t> volume presses (PEP). Their background contribution is very high compared to the low diffuse scattering signal of the sample, especially at high diffraction angles, and furthermore the background is changing during compression and decompression.</a:t>
            </a:r>
          </a:p>
          <a:p>
            <a:pPr algn="just"/>
            <a:r>
              <a:rPr lang="en-US" dirty="0"/>
              <a:t>In order to overcome this challenge we have successfully installed a multichannel collimator (MCC) for the DAC setup at the GSECARS 13-IDD beamline, APS</a:t>
            </a:r>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B62E9723-A9EF-4B4F-84DC-5A4D4832AAE1}"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714838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pPr algn="just"/>
            <a:r>
              <a:rPr lang="en-US" dirty="0"/>
              <a:t>One of the central aspects for obtaining high quality structural information of disordered materials by X-ray diffraction is perfect background subtraction. This is particularly difficult when employing high-pressure vessels, such as diamond anvil cells (DAC) and Paris-Edinburgh </a:t>
            </a:r>
            <a:r>
              <a:rPr lang="en-US" dirty="0">
                <a:solidFill>
                  <a:srgbClr val="FFFFFF"/>
                </a:solidFill>
              </a:rPr>
              <a:t>large</a:t>
            </a:r>
            <a:r>
              <a:rPr lang="en-US" dirty="0"/>
              <a:t> volume presses (PEP). Their background contribution is very high compared to the low diffuse scattering signal of the sample, especially at high diffraction angles, and furthermore the background is changing during compression and decompression.</a:t>
            </a:r>
          </a:p>
          <a:p>
            <a:pPr algn="just"/>
            <a:r>
              <a:rPr lang="en-US" dirty="0"/>
              <a:t>In order to overcome this challenge we have successfully installed a multichannel collimator (MCC) for the DAC setup at the GSECARS 13-IDD beamline, APS</a:t>
            </a:r>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B62E9723-A9EF-4B4F-84DC-5A4D4832AAE1}"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267452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3643640" y="6728867"/>
            <a:ext cx="184731" cy="369332"/>
          </a:xfrm>
          <a:prstGeom prst="rect">
            <a:avLst/>
          </a:prstGeom>
          <a:noFill/>
        </p:spPr>
        <p:txBody>
          <a:bodyPr wrap="none" rtlCol="0">
            <a:spAutoFit/>
          </a:bodyPr>
          <a:lstStyle/>
          <a:p>
            <a:endParaRPr lang="en-US" dirty="0"/>
          </a:p>
        </p:txBody>
      </p:sp>
      <p:sp>
        <p:nvSpPr>
          <p:cNvPr id="6" name="TextBox 5"/>
          <p:cNvSpPr txBox="1"/>
          <p:nvPr userDrawn="1"/>
        </p:nvSpPr>
        <p:spPr>
          <a:xfrm>
            <a:off x="6994113" y="661718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09684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266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33400" y="1066800"/>
            <a:ext cx="82296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518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hangingPunct="1"/>
            <a:fld id="{08B1B8DD-9860-4699-B826-D813719C073D}" type="datetimeFigureOut">
              <a:rPr lang="en-US" sz="1800" b="0" i="0" smtClean="0">
                <a:solidFill>
                  <a:prstClr val="black"/>
                </a:solidFill>
                <a:latin typeface="Arial" panose="020B0604020202020204" pitchFamily="34" charset="0"/>
                <a:ea typeface="+mn-ea"/>
              </a:rPr>
              <a:pPr eaLnBrk="1" hangingPunct="1"/>
              <a:t>3/7/2018</a:t>
            </a:fld>
            <a:endParaRPr lang="en-US" sz="1800" b="0" i="0" dirty="0">
              <a:solidFill>
                <a:prstClr val="black"/>
              </a:solidFill>
              <a:latin typeface="Arial" panose="020B0604020202020204" pitchFamily="34" charset="0"/>
              <a:ea typeface="+mn-ea"/>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hangingPunct="1"/>
            <a:endParaRPr lang="en-US" sz="1800" b="0" i="0" dirty="0">
              <a:solidFill>
                <a:prstClr val="black"/>
              </a:solidFill>
              <a:latin typeface="Arial" panose="020B0604020202020204" pitchFamily="34" charset="0"/>
              <a:ea typeface="+mn-ea"/>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hangingPunct="1"/>
            <a:fld id="{4EC95E4D-BDC6-4F16-ABF2-B6A59B67EECE}" type="slidenum">
              <a:rPr lang="en-US" sz="1800" b="0" i="0" smtClean="0">
                <a:solidFill>
                  <a:prstClr val="black"/>
                </a:solidFill>
                <a:latin typeface="Arial" panose="020B0604020202020204" pitchFamily="34" charset="0"/>
                <a:ea typeface="+mn-ea"/>
              </a:rPr>
              <a:pPr eaLnBrk="1" hangingPunct="1"/>
              <a:t>‹#›</a:t>
            </a:fld>
            <a:endParaRPr lang="en-US" sz="1800" b="0" i="0" dirty="0">
              <a:solidFill>
                <a:prstClr val="black"/>
              </a:solidFill>
              <a:latin typeface="Arial" panose="020B0604020202020204" pitchFamily="34" charset="0"/>
              <a:ea typeface="+mn-ea"/>
            </a:endParaRPr>
          </a:p>
        </p:txBody>
      </p:sp>
    </p:spTree>
    <p:extLst>
      <p:ext uri="{BB962C8B-B14F-4D97-AF65-F5344CB8AC3E}">
        <p14:creationId xmlns:p14="http://schemas.microsoft.com/office/powerpoint/2010/main" val="2697178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984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33400" y="1066800"/>
            <a:ext cx="82296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132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hangingPunct="1"/>
            <a:fld id="{08B1B8DD-9860-4699-B826-D813719C073D}" type="datetimeFigureOut">
              <a:rPr lang="en-US" sz="1800" b="0" i="0" smtClean="0">
                <a:solidFill>
                  <a:prstClr val="black"/>
                </a:solidFill>
                <a:latin typeface="Arial" panose="020B0604020202020204" pitchFamily="34" charset="0"/>
                <a:ea typeface="+mn-ea"/>
              </a:rPr>
              <a:pPr eaLnBrk="1" hangingPunct="1"/>
              <a:t>3/7/2018</a:t>
            </a:fld>
            <a:endParaRPr lang="en-US" sz="1800" b="0" i="0" dirty="0">
              <a:solidFill>
                <a:prstClr val="black"/>
              </a:solidFill>
              <a:latin typeface="Arial" panose="020B0604020202020204" pitchFamily="34" charset="0"/>
              <a:ea typeface="+mn-ea"/>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hangingPunct="1"/>
            <a:endParaRPr lang="en-US" sz="1800" b="0" i="0" dirty="0">
              <a:solidFill>
                <a:prstClr val="black"/>
              </a:solidFill>
              <a:latin typeface="Arial" panose="020B0604020202020204" pitchFamily="34" charset="0"/>
              <a:ea typeface="+mn-ea"/>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hangingPunct="1"/>
            <a:fld id="{4EC95E4D-BDC6-4F16-ABF2-B6A59B67EECE}" type="slidenum">
              <a:rPr lang="en-US" sz="1800" b="0" i="0" smtClean="0">
                <a:solidFill>
                  <a:prstClr val="black"/>
                </a:solidFill>
                <a:latin typeface="Arial" panose="020B0604020202020204" pitchFamily="34" charset="0"/>
                <a:ea typeface="+mn-ea"/>
              </a:rPr>
              <a:pPr eaLnBrk="1" hangingPunct="1"/>
              <a:t>‹#›</a:t>
            </a:fld>
            <a:endParaRPr lang="en-US" sz="1800" b="0" i="0" dirty="0">
              <a:solidFill>
                <a:prstClr val="black"/>
              </a:solidFill>
              <a:latin typeface="Arial" panose="020B0604020202020204" pitchFamily="34" charset="0"/>
              <a:ea typeface="+mn-ea"/>
            </a:endParaRPr>
          </a:p>
        </p:txBody>
      </p:sp>
    </p:spTree>
    <p:extLst>
      <p:ext uri="{BB962C8B-B14F-4D97-AF65-F5344CB8AC3E}">
        <p14:creationId xmlns:p14="http://schemas.microsoft.com/office/powerpoint/2010/main" val="2615754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00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hangingPunct="1"/>
            <a:fld id="{08B1B8DD-9860-4699-B826-D813719C073D}" type="datetimeFigureOut">
              <a:rPr lang="en-US" sz="1800" b="0" i="0" smtClean="0">
                <a:solidFill>
                  <a:prstClr val="black"/>
                </a:solidFill>
                <a:latin typeface="Arial" panose="020B0604020202020204" pitchFamily="34" charset="0"/>
                <a:ea typeface="+mn-ea"/>
              </a:rPr>
              <a:pPr eaLnBrk="1" hangingPunct="1"/>
              <a:t>3/7/2018</a:t>
            </a:fld>
            <a:endParaRPr lang="en-US" sz="1800" b="0" i="0" dirty="0">
              <a:solidFill>
                <a:prstClr val="black"/>
              </a:solidFill>
              <a:latin typeface="Arial" panose="020B0604020202020204" pitchFamily="34" charset="0"/>
              <a:ea typeface="+mn-ea"/>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hangingPunct="1"/>
            <a:endParaRPr lang="en-US" sz="1800" b="0" i="0" dirty="0">
              <a:solidFill>
                <a:prstClr val="black"/>
              </a:solidFill>
              <a:latin typeface="Arial" panose="020B0604020202020204" pitchFamily="34" charset="0"/>
              <a:ea typeface="+mn-ea"/>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hangingPunct="1"/>
            <a:fld id="{4EC95E4D-BDC6-4F16-ABF2-B6A59B67EECE}" type="slidenum">
              <a:rPr lang="en-US" sz="1800" b="0" i="0" smtClean="0">
                <a:solidFill>
                  <a:prstClr val="black"/>
                </a:solidFill>
                <a:latin typeface="Arial" panose="020B0604020202020204" pitchFamily="34" charset="0"/>
                <a:ea typeface="+mn-ea"/>
              </a:rPr>
              <a:pPr eaLnBrk="1" hangingPunct="1"/>
              <a:t>‹#›</a:t>
            </a:fld>
            <a:endParaRPr lang="en-US" sz="1800" b="0" i="0" dirty="0">
              <a:solidFill>
                <a:prstClr val="black"/>
              </a:solidFill>
              <a:latin typeface="Arial" panose="020B0604020202020204" pitchFamily="34" charset="0"/>
              <a:ea typeface="+mn-ea"/>
            </a:endParaRPr>
          </a:p>
        </p:txBody>
      </p:sp>
    </p:spTree>
    <p:extLst>
      <p:ext uri="{BB962C8B-B14F-4D97-AF65-F5344CB8AC3E}">
        <p14:creationId xmlns:p14="http://schemas.microsoft.com/office/powerpoint/2010/main" val="2511973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124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33400" y="1066800"/>
            <a:ext cx="82296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6452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70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266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1912613-51C0-434F-8494-13A0F769FF99}" type="datetimeFigureOut">
              <a:rPr lang="en-US" smtClean="0">
                <a:solidFill>
                  <a:prstClr val="black">
                    <a:tint val="75000"/>
                  </a:prstClr>
                </a:solidFill>
              </a:rPr>
              <a:pPr/>
              <a:t>3/7/2018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7383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912613-51C0-434F-8494-13A0F769FF99}" type="datetimeFigureOut">
              <a:rPr lang="en-US" smtClean="0">
                <a:solidFill>
                  <a:prstClr val="black">
                    <a:tint val="75000"/>
                  </a:prstClr>
                </a:solidFill>
              </a:rPr>
              <a:pPr/>
              <a:t>3/7/2018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756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912613-51C0-434F-8494-13A0F769FF99}" type="datetimeFigureOut">
              <a:rPr lang="en-US" smtClean="0">
                <a:solidFill>
                  <a:prstClr val="black">
                    <a:tint val="75000"/>
                  </a:prstClr>
                </a:solidFill>
              </a:rPr>
              <a:pPr/>
              <a:t>3/7/2018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0575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1912613-51C0-434F-8494-13A0F769FF99}" type="datetimeFigureOut">
              <a:rPr lang="en-US" smtClean="0">
                <a:solidFill>
                  <a:prstClr val="black">
                    <a:tint val="75000"/>
                  </a:prstClr>
                </a:solidFill>
              </a:rPr>
              <a:pPr/>
              <a:t>3/7/2018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6005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1912613-51C0-434F-8494-13A0F769FF99}" type="datetimeFigureOut">
              <a:rPr lang="en-US" smtClean="0">
                <a:solidFill>
                  <a:prstClr val="black">
                    <a:tint val="75000"/>
                  </a:prstClr>
                </a:solidFill>
              </a:rPr>
              <a:pPr/>
              <a:t>3/7/2018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5433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1912613-51C0-434F-8494-13A0F769FF99}" type="datetimeFigureOut">
              <a:rPr lang="en-US" smtClean="0">
                <a:solidFill>
                  <a:prstClr val="black">
                    <a:tint val="75000"/>
                  </a:prstClr>
                </a:solidFill>
              </a:rPr>
              <a:pPr/>
              <a:t>3/7/2018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81855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912613-51C0-434F-8494-13A0F769FF99}" type="datetimeFigureOut">
              <a:rPr lang="en-US" smtClean="0">
                <a:solidFill>
                  <a:prstClr val="black">
                    <a:tint val="75000"/>
                  </a:prstClr>
                </a:solidFill>
              </a:rPr>
              <a:pPr/>
              <a:t>3/7/2018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6210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912613-51C0-434F-8494-13A0F769FF99}" type="datetimeFigureOut">
              <a:rPr lang="en-US" smtClean="0">
                <a:solidFill>
                  <a:prstClr val="black">
                    <a:tint val="75000"/>
                  </a:prstClr>
                </a:solidFill>
              </a:rPr>
              <a:pPr/>
              <a:t>3/7/2018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749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912613-51C0-434F-8494-13A0F769FF99}" type="datetimeFigureOut">
              <a:rPr lang="en-US" smtClean="0">
                <a:solidFill>
                  <a:prstClr val="black">
                    <a:tint val="75000"/>
                  </a:prstClr>
                </a:solidFill>
              </a:rPr>
              <a:pPr/>
              <a:t>3/7/2018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05167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912613-51C0-434F-8494-13A0F769FF99}" type="datetimeFigureOut">
              <a:rPr lang="en-US" smtClean="0">
                <a:solidFill>
                  <a:prstClr val="black">
                    <a:tint val="75000"/>
                  </a:prstClr>
                </a:solidFill>
              </a:rPr>
              <a:pPr/>
              <a:t>3/7/2018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51211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912613-51C0-434F-8494-13A0F769FF99}" type="datetimeFigureOut">
              <a:rPr lang="en-US" smtClean="0">
                <a:solidFill>
                  <a:prstClr val="black">
                    <a:tint val="75000"/>
                  </a:prstClr>
                </a:solidFill>
              </a:rPr>
              <a:pPr/>
              <a:t>3/7/2018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2174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3643640" y="6728867"/>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
        <p:nvSpPr>
          <p:cNvPr id="6" name="TextBox 5"/>
          <p:cNvSpPr txBox="1"/>
          <p:nvPr userDrawn="1"/>
        </p:nvSpPr>
        <p:spPr>
          <a:xfrm>
            <a:off x="6994113" y="6617185"/>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Tree>
    <p:extLst>
      <p:ext uri="{BB962C8B-B14F-4D97-AF65-F5344CB8AC3E}">
        <p14:creationId xmlns:p14="http://schemas.microsoft.com/office/powerpoint/2010/main" val="4265499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3643640" y="6728867"/>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
        <p:nvSpPr>
          <p:cNvPr id="6" name="TextBox 5"/>
          <p:cNvSpPr txBox="1"/>
          <p:nvPr userDrawn="1"/>
        </p:nvSpPr>
        <p:spPr>
          <a:xfrm>
            <a:off x="6994113" y="6617185"/>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Tree>
    <p:extLst>
      <p:ext uri="{BB962C8B-B14F-4D97-AF65-F5344CB8AC3E}">
        <p14:creationId xmlns:p14="http://schemas.microsoft.com/office/powerpoint/2010/main" val="31983567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3643640" y="6728867"/>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
        <p:nvSpPr>
          <p:cNvPr id="6" name="TextBox 5"/>
          <p:cNvSpPr txBox="1"/>
          <p:nvPr userDrawn="1"/>
        </p:nvSpPr>
        <p:spPr>
          <a:xfrm>
            <a:off x="6994113" y="6617185"/>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Tree>
    <p:extLst>
      <p:ext uri="{BB962C8B-B14F-4D97-AF65-F5344CB8AC3E}">
        <p14:creationId xmlns:p14="http://schemas.microsoft.com/office/powerpoint/2010/main" val="3734843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3643640" y="6728867"/>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
        <p:nvSpPr>
          <p:cNvPr id="6" name="TextBox 5"/>
          <p:cNvSpPr txBox="1"/>
          <p:nvPr userDrawn="1"/>
        </p:nvSpPr>
        <p:spPr>
          <a:xfrm>
            <a:off x="6994113" y="6617185"/>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Tree>
    <p:extLst>
      <p:ext uri="{BB962C8B-B14F-4D97-AF65-F5344CB8AC3E}">
        <p14:creationId xmlns:p14="http://schemas.microsoft.com/office/powerpoint/2010/main" val="3840487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3643640" y="6728867"/>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
        <p:nvSpPr>
          <p:cNvPr id="6" name="TextBox 5"/>
          <p:cNvSpPr txBox="1"/>
          <p:nvPr userDrawn="1"/>
        </p:nvSpPr>
        <p:spPr>
          <a:xfrm>
            <a:off x="6994113" y="6617185"/>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Tree>
    <p:extLst>
      <p:ext uri="{BB962C8B-B14F-4D97-AF65-F5344CB8AC3E}">
        <p14:creationId xmlns:p14="http://schemas.microsoft.com/office/powerpoint/2010/main" val="10472305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3643642" y="6728867"/>
            <a:ext cx="184731" cy="300082"/>
          </a:xfrm>
          <a:prstGeom prst="rect">
            <a:avLst/>
          </a:prstGeom>
          <a:noFill/>
        </p:spPr>
        <p:txBody>
          <a:bodyPr wrap="none" rtlCol="0">
            <a:spAutoFit/>
          </a:bodyPr>
          <a:lstStyle/>
          <a:p>
            <a:pPr eaLnBrk="1" fontAlgn="auto" hangingPunct="1">
              <a:spcBef>
                <a:spcPts val="0"/>
              </a:spcBef>
              <a:spcAft>
                <a:spcPts val="0"/>
              </a:spcAft>
            </a:pPr>
            <a:endParaRPr lang="en-US" sz="1350" b="0" i="0" dirty="0">
              <a:solidFill>
                <a:prstClr val="black"/>
              </a:solidFill>
              <a:latin typeface="Calibri" panose="020F0502020204030204"/>
              <a:ea typeface="+mn-ea"/>
            </a:endParaRPr>
          </a:p>
        </p:txBody>
      </p:sp>
      <p:sp>
        <p:nvSpPr>
          <p:cNvPr id="6" name="TextBox 5"/>
          <p:cNvSpPr txBox="1"/>
          <p:nvPr userDrawn="1"/>
        </p:nvSpPr>
        <p:spPr>
          <a:xfrm>
            <a:off x="6994115" y="6617185"/>
            <a:ext cx="184731" cy="300082"/>
          </a:xfrm>
          <a:prstGeom prst="rect">
            <a:avLst/>
          </a:prstGeom>
          <a:noFill/>
        </p:spPr>
        <p:txBody>
          <a:bodyPr wrap="none" rtlCol="0">
            <a:spAutoFit/>
          </a:bodyPr>
          <a:lstStyle/>
          <a:p>
            <a:pPr eaLnBrk="1" fontAlgn="auto" hangingPunct="1">
              <a:spcBef>
                <a:spcPts val="0"/>
              </a:spcBef>
              <a:spcAft>
                <a:spcPts val="0"/>
              </a:spcAft>
            </a:pPr>
            <a:endParaRPr lang="en-US" sz="1350" b="0" i="0" dirty="0">
              <a:solidFill>
                <a:prstClr val="black"/>
              </a:solidFill>
              <a:latin typeface="Calibri" panose="020F0502020204030204"/>
              <a:ea typeface="+mn-ea"/>
            </a:endParaRPr>
          </a:p>
        </p:txBody>
      </p:sp>
    </p:spTree>
    <p:extLst>
      <p:ext uri="{BB962C8B-B14F-4D97-AF65-F5344CB8AC3E}">
        <p14:creationId xmlns:p14="http://schemas.microsoft.com/office/powerpoint/2010/main" val="3126935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1912613-51C0-434F-8494-13A0F769FF99}"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D65E9-2B96-004F-A1D9-972293D8F182}" type="slidenum">
              <a:rPr lang="en-US" smtClean="0"/>
              <a:t>‹#›</a:t>
            </a:fld>
            <a:endParaRPr lang="en-US"/>
          </a:p>
        </p:txBody>
      </p:sp>
    </p:spTree>
    <p:extLst>
      <p:ext uri="{BB962C8B-B14F-4D97-AF65-F5344CB8AC3E}">
        <p14:creationId xmlns:p14="http://schemas.microsoft.com/office/powerpoint/2010/main" val="31618493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912613-51C0-434F-8494-13A0F769FF99}"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D65E9-2B96-004F-A1D9-972293D8F182}" type="slidenum">
              <a:rPr lang="en-US" smtClean="0"/>
              <a:t>‹#›</a:t>
            </a:fld>
            <a:endParaRPr lang="en-US"/>
          </a:p>
        </p:txBody>
      </p:sp>
    </p:spTree>
    <p:extLst>
      <p:ext uri="{BB962C8B-B14F-4D97-AF65-F5344CB8AC3E}">
        <p14:creationId xmlns:p14="http://schemas.microsoft.com/office/powerpoint/2010/main" val="30858167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912613-51C0-434F-8494-13A0F769FF99}"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D65E9-2B96-004F-A1D9-972293D8F182}" type="slidenum">
              <a:rPr lang="en-US" smtClean="0"/>
              <a:t>‹#›</a:t>
            </a:fld>
            <a:endParaRPr lang="en-US"/>
          </a:p>
        </p:txBody>
      </p:sp>
    </p:spTree>
    <p:extLst>
      <p:ext uri="{BB962C8B-B14F-4D97-AF65-F5344CB8AC3E}">
        <p14:creationId xmlns:p14="http://schemas.microsoft.com/office/powerpoint/2010/main" val="33772723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1912613-51C0-434F-8494-13A0F769FF99}" type="datetimeFigureOut">
              <a:rPr lang="en-US" smtClean="0"/>
              <a:t>3/7/2018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D65E9-2B96-004F-A1D9-972293D8F182}" type="slidenum">
              <a:rPr lang="en-US" smtClean="0"/>
              <a:t>‹#›</a:t>
            </a:fld>
            <a:endParaRPr lang="en-US"/>
          </a:p>
        </p:txBody>
      </p:sp>
    </p:spTree>
    <p:extLst>
      <p:ext uri="{BB962C8B-B14F-4D97-AF65-F5344CB8AC3E}">
        <p14:creationId xmlns:p14="http://schemas.microsoft.com/office/powerpoint/2010/main" val="16740885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1912613-51C0-434F-8494-13A0F769FF99}" type="datetimeFigureOut">
              <a:rPr lang="en-US" smtClean="0"/>
              <a:t>3/7/2018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8D65E9-2B96-004F-A1D9-972293D8F182}" type="slidenum">
              <a:rPr lang="en-US" smtClean="0"/>
              <a:t>‹#›</a:t>
            </a:fld>
            <a:endParaRPr lang="en-US"/>
          </a:p>
        </p:txBody>
      </p:sp>
    </p:spTree>
    <p:extLst>
      <p:ext uri="{BB962C8B-B14F-4D97-AF65-F5344CB8AC3E}">
        <p14:creationId xmlns:p14="http://schemas.microsoft.com/office/powerpoint/2010/main" val="11792452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1912613-51C0-434F-8494-13A0F769FF99}" type="datetimeFigureOut">
              <a:rPr lang="en-US" smtClean="0"/>
              <a:t>3/7/2018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8D65E9-2B96-004F-A1D9-972293D8F182}" type="slidenum">
              <a:rPr lang="en-US" smtClean="0"/>
              <a:t>‹#›</a:t>
            </a:fld>
            <a:endParaRPr lang="en-US"/>
          </a:p>
        </p:txBody>
      </p:sp>
    </p:spTree>
    <p:extLst>
      <p:ext uri="{BB962C8B-B14F-4D97-AF65-F5344CB8AC3E}">
        <p14:creationId xmlns:p14="http://schemas.microsoft.com/office/powerpoint/2010/main" val="11719641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912613-51C0-434F-8494-13A0F769FF99}" type="datetimeFigureOut">
              <a:rPr lang="en-US" smtClean="0"/>
              <a:t>3/7/2018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8D65E9-2B96-004F-A1D9-972293D8F182}" type="slidenum">
              <a:rPr lang="en-US" smtClean="0"/>
              <a:t>‹#›</a:t>
            </a:fld>
            <a:endParaRPr lang="en-US"/>
          </a:p>
        </p:txBody>
      </p:sp>
    </p:spTree>
    <p:extLst>
      <p:ext uri="{BB962C8B-B14F-4D97-AF65-F5344CB8AC3E}">
        <p14:creationId xmlns:p14="http://schemas.microsoft.com/office/powerpoint/2010/main" val="40107701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912613-51C0-434F-8494-13A0F769FF99}" type="datetimeFigureOut">
              <a:rPr lang="en-US" smtClean="0"/>
              <a:t>3/7/2018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D65E9-2B96-004F-A1D9-972293D8F182}" type="slidenum">
              <a:rPr lang="en-US" smtClean="0"/>
              <a:t>‹#›</a:t>
            </a:fld>
            <a:endParaRPr lang="en-US"/>
          </a:p>
        </p:txBody>
      </p:sp>
    </p:spTree>
    <p:extLst>
      <p:ext uri="{BB962C8B-B14F-4D97-AF65-F5344CB8AC3E}">
        <p14:creationId xmlns:p14="http://schemas.microsoft.com/office/powerpoint/2010/main" val="187508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912613-51C0-434F-8494-13A0F769FF99}" type="datetimeFigureOut">
              <a:rPr lang="en-US" smtClean="0"/>
              <a:t>3/7/2018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D65E9-2B96-004F-A1D9-972293D8F182}" type="slidenum">
              <a:rPr lang="en-US" smtClean="0"/>
              <a:t>‹#›</a:t>
            </a:fld>
            <a:endParaRPr lang="en-US"/>
          </a:p>
        </p:txBody>
      </p:sp>
    </p:spTree>
    <p:extLst>
      <p:ext uri="{BB962C8B-B14F-4D97-AF65-F5344CB8AC3E}">
        <p14:creationId xmlns:p14="http://schemas.microsoft.com/office/powerpoint/2010/main" val="5089908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912613-51C0-434F-8494-13A0F769FF99}"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D65E9-2B96-004F-A1D9-972293D8F182}" type="slidenum">
              <a:rPr lang="en-US" smtClean="0"/>
              <a:t>‹#›</a:t>
            </a:fld>
            <a:endParaRPr lang="en-US"/>
          </a:p>
        </p:txBody>
      </p:sp>
    </p:spTree>
    <p:extLst>
      <p:ext uri="{BB962C8B-B14F-4D97-AF65-F5344CB8AC3E}">
        <p14:creationId xmlns:p14="http://schemas.microsoft.com/office/powerpoint/2010/main" val="285517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912613-51C0-434F-8494-13A0F769FF99}"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D65E9-2B96-004F-A1D9-972293D8F182}" type="slidenum">
              <a:rPr lang="en-US" smtClean="0"/>
              <a:t>‹#›</a:t>
            </a:fld>
            <a:endParaRPr lang="en-US"/>
          </a:p>
        </p:txBody>
      </p:sp>
    </p:spTree>
    <p:extLst>
      <p:ext uri="{BB962C8B-B14F-4D97-AF65-F5344CB8AC3E}">
        <p14:creationId xmlns:p14="http://schemas.microsoft.com/office/powerpoint/2010/main" val="144598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3643640" y="6728867"/>
            <a:ext cx="184731" cy="369332"/>
          </a:xfrm>
          <a:prstGeom prst="rect">
            <a:avLst/>
          </a:prstGeom>
          <a:noFill/>
        </p:spPr>
        <p:txBody>
          <a:bodyPr wrap="none" rtlCol="0">
            <a:spAutoFit/>
          </a:bodyPr>
          <a:lstStyle/>
          <a:p>
            <a:endParaRPr lang="en-US" dirty="0"/>
          </a:p>
        </p:txBody>
      </p:sp>
      <p:sp>
        <p:nvSpPr>
          <p:cNvPr id="6" name="TextBox 5"/>
          <p:cNvSpPr txBox="1"/>
          <p:nvPr userDrawn="1"/>
        </p:nvSpPr>
        <p:spPr>
          <a:xfrm>
            <a:off x="6994113" y="661718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848392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3643640" y="6728867"/>
            <a:ext cx="184731" cy="369332"/>
          </a:xfrm>
          <a:prstGeom prst="rect">
            <a:avLst/>
          </a:prstGeom>
          <a:noFill/>
        </p:spPr>
        <p:txBody>
          <a:bodyPr wrap="none" rtlCol="0">
            <a:spAutoFit/>
          </a:bodyPr>
          <a:lstStyle/>
          <a:p>
            <a:endParaRPr lang="en-US" dirty="0"/>
          </a:p>
        </p:txBody>
      </p:sp>
      <p:sp>
        <p:nvSpPr>
          <p:cNvPr id="6" name="TextBox 5"/>
          <p:cNvSpPr txBox="1"/>
          <p:nvPr userDrawn="1"/>
        </p:nvSpPr>
        <p:spPr>
          <a:xfrm>
            <a:off x="6994113" y="661718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85660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3643640" y="6728867"/>
            <a:ext cx="184731" cy="369332"/>
          </a:xfrm>
          <a:prstGeom prst="rect">
            <a:avLst/>
          </a:prstGeom>
          <a:noFill/>
        </p:spPr>
        <p:txBody>
          <a:bodyPr wrap="none" rtlCol="0">
            <a:spAutoFit/>
          </a:bodyPr>
          <a:lstStyle/>
          <a:p>
            <a:endParaRPr lang="en-US" dirty="0"/>
          </a:p>
        </p:txBody>
      </p:sp>
      <p:sp>
        <p:nvSpPr>
          <p:cNvPr id="6" name="TextBox 5"/>
          <p:cNvSpPr txBox="1"/>
          <p:nvPr userDrawn="1"/>
        </p:nvSpPr>
        <p:spPr>
          <a:xfrm>
            <a:off x="6994113" y="661718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873751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3643640" y="6728867"/>
            <a:ext cx="184731" cy="369332"/>
          </a:xfrm>
          <a:prstGeom prst="rect">
            <a:avLst/>
          </a:prstGeom>
          <a:noFill/>
        </p:spPr>
        <p:txBody>
          <a:bodyPr wrap="none" rtlCol="0">
            <a:spAutoFit/>
          </a:bodyPr>
          <a:lstStyle/>
          <a:p>
            <a:endParaRPr lang="en-US" dirty="0"/>
          </a:p>
        </p:txBody>
      </p:sp>
      <p:sp>
        <p:nvSpPr>
          <p:cNvPr id="6" name="TextBox 5"/>
          <p:cNvSpPr txBox="1"/>
          <p:nvPr userDrawn="1"/>
        </p:nvSpPr>
        <p:spPr>
          <a:xfrm>
            <a:off x="6994113" y="661718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41396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3643640" y="6728867"/>
            <a:ext cx="184731" cy="369332"/>
          </a:xfrm>
          <a:prstGeom prst="rect">
            <a:avLst/>
          </a:prstGeom>
          <a:noFill/>
        </p:spPr>
        <p:txBody>
          <a:bodyPr wrap="none" rtlCol="0">
            <a:spAutoFit/>
          </a:bodyPr>
          <a:lstStyle/>
          <a:p>
            <a:endParaRPr lang="en-US" dirty="0"/>
          </a:p>
        </p:txBody>
      </p:sp>
      <p:sp>
        <p:nvSpPr>
          <p:cNvPr id="6" name="TextBox 5"/>
          <p:cNvSpPr txBox="1"/>
          <p:nvPr userDrawn="1"/>
        </p:nvSpPr>
        <p:spPr>
          <a:xfrm>
            <a:off x="6994113" y="661718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435084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3643642" y="6728867"/>
            <a:ext cx="184731" cy="300082"/>
          </a:xfrm>
          <a:prstGeom prst="rect">
            <a:avLst/>
          </a:prstGeom>
          <a:noFill/>
        </p:spPr>
        <p:txBody>
          <a:bodyPr wrap="none" rtlCol="0">
            <a:spAutoFit/>
          </a:bodyPr>
          <a:lstStyle/>
          <a:p>
            <a:endParaRPr lang="en-US" sz="1350" dirty="0"/>
          </a:p>
        </p:txBody>
      </p:sp>
      <p:sp>
        <p:nvSpPr>
          <p:cNvPr id="6" name="TextBox 5"/>
          <p:cNvSpPr txBox="1"/>
          <p:nvPr userDrawn="1"/>
        </p:nvSpPr>
        <p:spPr>
          <a:xfrm>
            <a:off x="6994115" y="6617185"/>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9718975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8F6594-DEE5-4D3D-92B1-0F94E9A34609}"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C5A7B8-5A45-4D89-ADF7-28A8DB52BC9F}" type="slidenum">
              <a:rPr lang="en-US" smtClean="0"/>
              <a:t>‹#›</a:t>
            </a:fld>
            <a:endParaRPr lang="en-US"/>
          </a:p>
        </p:txBody>
      </p:sp>
    </p:spTree>
    <p:extLst>
      <p:ext uri="{BB962C8B-B14F-4D97-AF65-F5344CB8AC3E}">
        <p14:creationId xmlns:p14="http://schemas.microsoft.com/office/powerpoint/2010/main" val="2047714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8F6594-DEE5-4D3D-92B1-0F94E9A34609}"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C5A7B8-5A45-4D89-ADF7-28A8DB52BC9F}" type="slidenum">
              <a:rPr lang="en-US" smtClean="0"/>
              <a:t>‹#›</a:t>
            </a:fld>
            <a:endParaRPr lang="en-US"/>
          </a:p>
        </p:txBody>
      </p:sp>
    </p:spTree>
    <p:extLst>
      <p:ext uri="{BB962C8B-B14F-4D97-AF65-F5344CB8AC3E}">
        <p14:creationId xmlns:p14="http://schemas.microsoft.com/office/powerpoint/2010/main" val="42177674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8F6594-DEE5-4D3D-92B1-0F94E9A34609}"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C5A7B8-5A45-4D89-ADF7-28A8DB52BC9F}" type="slidenum">
              <a:rPr lang="en-US" smtClean="0"/>
              <a:t>‹#›</a:t>
            </a:fld>
            <a:endParaRPr lang="en-US"/>
          </a:p>
        </p:txBody>
      </p:sp>
    </p:spTree>
    <p:extLst>
      <p:ext uri="{BB962C8B-B14F-4D97-AF65-F5344CB8AC3E}">
        <p14:creationId xmlns:p14="http://schemas.microsoft.com/office/powerpoint/2010/main" val="29063185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8F6594-DEE5-4D3D-92B1-0F94E9A34609}" type="datetimeFigureOut">
              <a:rPr lang="en-US" smtClean="0"/>
              <a:t>3/7/2018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C5A7B8-5A45-4D89-ADF7-28A8DB52BC9F}" type="slidenum">
              <a:rPr lang="en-US" smtClean="0"/>
              <a:t>‹#›</a:t>
            </a:fld>
            <a:endParaRPr lang="en-US"/>
          </a:p>
        </p:txBody>
      </p:sp>
    </p:spTree>
    <p:extLst>
      <p:ext uri="{BB962C8B-B14F-4D97-AF65-F5344CB8AC3E}">
        <p14:creationId xmlns:p14="http://schemas.microsoft.com/office/powerpoint/2010/main" val="31700628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8F6594-DEE5-4D3D-92B1-0F94E9A34609}" type="datetimeFigureOut">
              <a:rPr lang="en-US" smtClean="0"/>
              <a:t>3/7/2018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C5A7B8-5A45-4D89-ADF7-28A8DB52BC9F}" type="slidenum">
              <a:rPr lang="en-US" smtClean="0"/>
              <a:t>‹#›</a:t>
            </a:fld>
            <a:endParaRPr lang="en-US"/>
          </a:p>
        </p:txBody>
      </p:sp>
    </p:spTree>
    <p:extLst>
      <p:ext uri="{BB962C8B-B14F-4D97-AF65-F5344CB8AC3E}">
        <p14:creationId xmlns:p14="http://schemas.microsoft.com/office/powerpoint/2010/main" val="34489213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8F6594-DEE5-4D3D-92B1-0F94E9A34609}" type="datetimeFigureOut">
              <a:rPr lang="en-US" smtClean="0"/>
              <a:t>3/7/2018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C5A7B8-5A45-4D89-ADF7-28A8DB52BC9F}" type="slidenum">
              <a:rPr lang="en-US" smtClean="0"/>
              <a:t>‹#›</a:t>
            </a:fld>
            <a:endParaRPr lang="en-US"/>
          </a:p>
        </p:txBody>
      </p:sp>
    </p:spTree>
    <p:extLst>
      <p:ext uri="{BB962C8B-B14F-4D97-AF65-F5344CB8AC3E}">
        <p14:creationId xmlns:p14="http://schemas.microsoft.com/office/powerpoint/2010/main" val="21363891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8F6594-DEE5-4D3D-92B1-0F94E9A34609}" type="datetimeFigureOut">
              <a:rPr lang="en-US" smtClean="0"/>
              <a:t>3/7/2018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C5A7B8-5A45-4D89-ADF7-28A8DB52BC9F}" type="slidenum">
              <a:rPr lang="en-US" smtClean="0"/>
              <a:t>‹#›</a:t>
            </a:fld>
            <a:endParaRPr lang="en-US"/>
          </a:p>
        </p:txBody>
      </p:sp>
    </p:spTree>
    <p:extLst>
      <p:ext uri="{BB962C8B-B14F-4D97-AF65-F5344CB8AC3E}">
        <p14:creationId xmlns:p14="http://schemas.microsoft.com/office/powerpoint/2010/main" val="37146590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8F6594-DEE5-4D3D-92B1-0F94E9A34609}" type="datetimeFigureOut">
              <a:rPr lang="en-US" smtClean="0"/>
              <a:t>3/7/2018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C5A7B8-5A45-4D89-ADF7-28A8DB52BC9F}" type="slidenum">
              <a:rPr lang="en-US" smtClean="0"/>
              <a:t>‹#›</a:t>
            </a:fld>
            <a:endParaRPr lang="en-US"/>
          </a:p>
        </p:txBody>
      </p:sp>
    </p:spTree>
    <p:extLst>
      <p:ext uri="{BB962C8B-B14F-4D97-AF65-F5344CB8AC3E}">
        <p14:creationId xmlns:p14="http://schemas.microsoft.com/office/powerpoint/2010/main" val="42183574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8F6594-DEE5-4D3D-92B1-0F94E9A34609}" type="datetimeFigureOut">
              <a:rPr lang="en-US" smtClean="0"/>
              <a:t>3/7/2018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C5A7B8-5A45-4D89-ADF7-28A8DB52BC9F}" type="slidenum">
              <a:rPr lang="en-US" smtClean="0"/>
              <a:t>‹#›</a:t>
            </a:fld>
            <a:endParaRPr lang="en-US"/>
          </a:p>
        </p:txBody>
      </p:sp>
    </p:spTree>
    <p:extLst>
      <p:ext uri="{BB962C8B-B14F-4D97-AF65-F5344CB8AC3E}">
        <p14:creationId xmlns:p14="http://schemas.microsoft.com/office/powerpoint/2010/main" val="23566381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8F6594-DEE5-4D3D-92B1-0F94E9A34609}"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C5A7B8-5A45-4D89-ADF7-28A8DB52BC9F}" type="slidenum">
              <a:rPr lang="en-US" smtClean="0"/>
              <a:t>‹#›</a:t>
            </a:fld>
            <a:endParaRPr lang="en-US"/>
          </a:p>
        </p:txBody>
      </p:sp>
    </p:spTree>
    <p:extLst>
      <p:ext uri="{BB962C8B-B14F-4D97-AF65-F5344CB8AC3E}">
        <p14:creationId xmlns:p14="http://schemas.microsoft.com/office/powerpoint/2010/main" val="35791575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8F6594-DEE5-4D3D-92B1-0F94E9A34609}"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C5A7B8-5A45-4D89-ADF7-28A8DB52BC9F}" type="slidenum">
              <a:rPr lang="en-US" smtClean="0"/>
              <a:t>‹#›</a:t>
            </a:fld>
            <a:endParaRPr lang="en-US"/>
          </a:p>
        </p:txBody>
      </p:sp>
    </p:spTree>
    <p:extLst>
      <p:ext uri="{BB962C8B-B14F-4D97-AF65-F5344CB8AC3E}">
        <p14:creationId xmlns:p14="http://schemas.microsoft.com/office/powerpoint/2010/main" val="58831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725320-D076-4591-8017-8147C9280CCC}"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8F82D-B166-451F-93A6-DD17E0B21A2F}" type="slidenum">
              <a:rPr lang="en-US" smtClean="0"/>
              <a:t>‹#›</a:t>
            </a:fld>
            <a:endParaRPr lang="en-US"/>
          </a:p>
        </p:txBody>
      </p:sp>
    </p:spTree>
    <p:extLst>
      <p:ext uri="{BB962C8B-B14F-4D97-AF65-F5344CB8AC3E}">
        <p14:creationId xmlns:p14="http://schemas.microsoft.com/office/powerpoint/2010/main" val="20259584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725320-D076-4591-8017-8147C9280CCC}"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8F82D-B166-451F-93A6-DD17E0B21A2F}" type="slidenum">
              <a:rPr lang="en-US" smtClean="0"/>
              <a:t>‹#›</a:t>
            </a:fld>
            <a:endParaRPr lang="en-US"/>
          </a:p>
        </p:txBody>
      </p:sp>
    </p:spTree>
    <p:extLst>
      <p:ext uri="{BB962C8B-B14F-4D97-AF65-F5344CB8AC3E}">
        <p14:creationId xmlns:p14="http://schemas.microsoft.com/office/powerpoint/2010/main" val="24111952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9725320-D076-4591-8017-8147C9280CCC}"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8F82D-B166-451F-93A6-DD17E0B21A2F}" type="slidenum">
              <a:rPr lang="en-US" smtClean="0"/>
              <a:t>‹#›</a:t>
            </a:fld>
            <a:endParaRPr lang="en-US"/>
          </a:p>
        </p:txBody>
      </p:sp>
    </p:spTree>
    <p:extLst>
      <p:ext uri="{BB962C8B-B14F-4D97-AF65-F5344CB8AC3E}">
        <p14:creationId xmlns:p14="http://schemas.microsoft.com/office/powerpoint/2010/main" val="37476635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725320-D076-4591-8017-8147C9280CCC}" type="datetimeFigureOut">
              <a:rPr lang="en-US" smtClean="0"/>
              <a:t>3/7/2018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8F82D-B166-451F-93A6-DD17E0B21A2F}" type="slidenum">
              <a:rPr lang="en-US" smtClean="0"/>
              <a:t>‹#›</a:t>
            </a:fld>
            <a:endParaRPr lang="en-US"/>
          </a:p>
        </p:txBody>
      </p:sp>
    </p:spTree>
    <p:extLst>
      <p:ext uri="{BB962C8B-B14F-4D97-AF65-F5344CB8AC3E}">
        <p14:creationId xmlns:p14="http://schemas.microsoft.com/office/powerpoint/2010/main" val="34706720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725320-D076-4591-8017-8147C9280CCC}" type="datetimeFigureOut">
              <a:rPr lang="en-US" smtClean="0"/>
              <a:t>3/7/2018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F8F82D-B166-451F-93A6-DD17E0B21A2F}" type="slidenum">
              <a:rPr lang="en-US" smtClean="0"/>
              <a:t>‹#›</a:t>
            </a:fld>
            <a:endParaRPr lang="en-US"/>
          </a:p>
        </p:txBody>
      </p:sp>
    </p:spTree>
    <p:extLst>
      <p:ext uri="{BB962C8B-B14F-4D97-AF65-F5344CB8AC3E}">
        <p14:creationId xmlns:p14="http://schemas.microsoft.com/office/powerpoint/2010/main" val="7963234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725320-D076-4591-8017-8147C9280CCC}" type="datetimeFigureOut">
              <a:rPr lang="en-US" smtClean="0"/>
              <a:t>3/7/2018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F8F82D-B166-451F-93A6-DD17E0B21A2F}" type="slidenum">
              <a:rPr lang="en-US" smtClean="0"/>
              <a:t>‹#›</a:t>
            </a:fld>
            <a:endParaRPr lang="en-US"/>
          </a:p>
        </p:txBody>
      </p:sp>
    </p:spTree>
    <p:extLst>
      <p:ext uri="{BB962C8B-B14F-4D97-AF65-F5344CB8AC3E}">
        <p14:creationId xmlns:p14="http://schemas.microsoft.com/office/powerpoint/2010/main" val="36546282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725320-D076-4591-8017-8147C9280CCC}" type="datetimeFigureOut">
              <a:rPr lang="en-US" smtClean="0"/>
              <a:t>3/7/2018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F8F82D-B166-451F-93A6-DD17E0B21A2F}" type="slidenum">
              <a:rPr lang="en-US" smtClean="0"/>
              <a:t>‹#›</a:t>
            </a:fld>
            <a:endParaRPr lang="en-US"/>
          </a:p>
        </p:txBody>
      </p:sp>
    </p:spTree>
    <p:extLst>
      <p:ext uri="{BB962C8B-B14F-4D97-AF65-F5344CB8AC3E}">
        <p14:creationId xmlns:p14="http://schemas.microsoft.com/office/powerpoint/2010/main" val="24976240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9725320-D076-4591-8017-8147C9280CCC}" type="datetimeFigureOut">
              <a:rPr lang="en-US" smtClean="0"/>
              <a:t>3/7/2018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8F82D-B166-451F-93A6-DD17E0B21A2F}" type="slidenum">
              <a:rPr lang="en-US" smtClean="0"/>
              <a:t>‹#›</a:t>
            </a:fld>
            <a:endParaRPr lang="en-US"/>
          </a:p>
        </p:txBody>
      </p:sp>
    </p:spTree>
    <p:extLst>
      <p:ext uri="{BB962C8B-B14F-4D97-AF65-F5344CB8AC3E}">
        <p14:creationId xmlns:p14="http://schemas.microsoft.com/office/powerpoint/2010/main" val="9303270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9725320-D076-4591-8017-8147C9280CCC}" type="datetimeFigureOut">
              <a:rPr lang="en-US" smtClean="0"/>
              <a:t>3/7/2018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8F82D-B166-451F-93A6-DD17E0B21A2F}" type="slidenum">
              <a:rPr lang="en-US" smtClean="0"/>
              <a:t>‹#›</a:t>
            </a:fld>
            <a:endParaRPr lang="en-US"/>
          </a:p>
        </p:txBody>
      </p:sp>
    </p:spTree>
    <p:extLst>
      <p:ext uri="{BB962C8B-B14F-4D97-AF65-F5344CB8AC3E}">
        <p14:creationId xmlns:p14="http://schemas.microsoft.com/office/powerpoint/2010/main" val="3124736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725320-D076-4591-8017-8147C9280CCC}"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8F82D-B166-451F-93A6-DD17E0B21A2F}" type="slidenum">
              <a:rPr lang="en-US" smtClean="0"/>
              <a:t>‹#›</a:t>
            </a:fld>
            <a:endParaRPr lang="en-US"/>
          </a:p>
        </p:txBody>
      </p:sp>
    </p:spTree>
    <p:extLst>
      <p:ext uri="{BB962C8B-B14F-4D97-AF65-F5344CB8AC3E}">
        <p14:creationId xmlns:p14="http://schemas.microsoft.com/office/powerpoint/2010/main" val="1733091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725320-D076-4591-8017-8147C9280CCC}"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8F82D-B166-451F-93A6-DD17E0B21A2F}" type="slidenum">
              <a:rPr lang="en-US" smtClean="0"/>
              <a:t>‹#›</a:t>
            </a:fld>
            <a:endParaRPr lang="en-US"/>
          </a:p>
        </p:txBody>
      </p:sp>
    </p:spTree>
    <p:extLst>
      <p:ext uri="{BB962C8B-B14F-4D97-AF65-F5344CB8AC3E}">
        <p14:creationId xmlns:p14="http://schemas.microsoft.com/office/powerpoint/2010/main" val="2576053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7.xml"/><Relationship Id="rId1" Type="http://schemas.openxmlformats.org/officeDocument/2006/relationships/slideLayout" Target="../slideLayouts/slideLayout2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8.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heme" Target="../theme/theme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Line 8"/>
          <p:cNvSpPr>
            <a:spLocks noChangeShapeType="1"/>
          </p:cNvSpPr>
          <p:nvPr/>
        </p:nvSpPr>
        <p:spPr bwMode="auto">
          <a:xfrm>
            <a:off x="508000" y="6572250"/>
            <a:ext cx="7710488" cy="1588"/>
          </a:xfrm>
          <a:prstGeom prst="line">
            <a:avLst/>
          </a:prstGeom>
          <a:noFill/>
          <a:ln w="25400">
            <a:solidFill>
              <a:schemeClr val="tx1"/>
            </a:solidFill>
            <a:round/>
            <a:headEnd type="none" w="sm" len="sm"/>
            <a:tailEnd type="none" w="sm" len="sm"/>
          </a:ln>
          <a:effectLst/>
        </p:spPr>
        <p:txBody>
          <a:bodyPr wrap="none" anchor="ctr"/>
          <a:lstStyle/>
          <a:p>
            <a:pPr>
              <a:defRPr/>
            </a:pPr>
            <a:endParaRPr lang="en-US" dirty="0">
              <a:latin typeface="Arial" pitchFamily="-107" charset="0"/>
              <a:ea typeface="+mn-ea"/>
            </a:endParaRPr>
          </a:p>
        </p:txBody>
      </p:sp>
      <p:sp>
        <p:nvSpPr>
          <p:cNvPr id="1033" name="Rectangle 9"/>
          <p:cNvSpPr>
            <a:spLocks noChangeArrowheads="1"/>
          </p:cNvSpPr>
          <p:nvPr/>
        </p:nvSpPr>
        <p:spPr bwMode="auto">
          <a:xfrm>
            <a:off x="1200150" y="6343650"/>
            <a:ext cx="7232650" cy="457200"/>
          </a:xfrm>
          <a:prstGeom prst="rect">
            <a:avLst/>
          </a:prstGeom>
          <a:noFill/>
          <a:ln w="9525">
            <a:noFill/>
            <a:miter lim="800000"/>
            <a:headEnd/>
            <a:tailEnd/>
          </a:ln>
          <a:effectLst/>
        </p:spPr>
        <p:txBody>
          <a:bodyPr lIns="92075" tIns="46038" rIns="92075" bIns="46038">
            <a:spAutoFit/>
          </a:bodyPr>
          <a:lstStyle/>
          <a:p>
            <a:r>
              <a:rPr lang="en-US" dirty="0"/>
              <a:t>GeoSoilEnviroCARS           		COMPRES Annual Meeting 2011</a:t>
            </a:r>
          </a:p>
          <a:p>
            <a:endParaRPr lang="en-US" i="0" dirty="0"/>
          </a:p>
        </p:txBody>
      </p:sp>
      <p:pic>
        <p:nvPicPr>
          <p:cNvPr id="1030" name="Picture 10"/>
          <p:cNvPicPr>
            <a:picLocks noChangeArrowheads="1"/>
          </p:cNvPicPr>
          <p:nvPr/>
        </p:nvPicPr>
        <p:blipFill>
          <a:blip r:embed="rId14"/>
          <a:srcRect/>
          <a:stretch>
            <a:fillRect/>
          </a:stretch>
        </p:blipFill>
        <p:spPr bwMode="auto">
          <a:xfrm>
            <a:off x="457200" y="5867400"/>
            <a:ext cx="676275" cy="6588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1" r:id="rId12"/>
  </p:sldLayoutIdLst>
  <p:txStyles>
    <p:titleStyle>
      <a:lvl1pPr algn="ctr" rtl="0" eaLnBrk="0" fontAlgn="base" hangingPunct="0">
        <a:spcBef>
          <a:spcPct val="0"/>
        </a:spcBef>
        <a:spcAft>
          <a:spcPct val="0"/>
        </a:spcAft>
        <a:defRPr sz="2800">
          <a:solidFill>
            <a:schemeClr val="tx2"/>
          </a:solidFill>
          <a:latin typeface="+mj-lt"/>
          <a:ea typeface="ＭＳ Ｐゴシック" pitchFamily="-107" charset="-128"/>
          <a:cs typeface="+mj-cs"/>
        </a:defRPr>
      </a:lvl1pPr>
      <a:lvl2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2pPr>
      <a:lvl3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3pPr>
      <a:lvl4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4pPr>
      <a:lvl5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5pPr>
      <a:lvl6pPr marL="457200" algn="ctr" rtl="0" eaLnBrk="0" fontAlgn="base" hangingPunct="0">
        <a:spcBef>
          <a:spcPct val="0"/>
        </a:spcBef>
        <a:spcAft>
          <a:spcPct val="0"/>
        </a:spcAft>
        <a:defRPr sz="2800">
          <a:solidFill>
            <a:schemeClr val="tx2"/>
          </a:solidFill>
          <a:latin typeface="Arial" pitchFamily="-107" charset="0"/>
        </a:defRPr>
      </a:lvl6pPr>
      <a:lvl7pPr marL="914400" algn="ctr" rtl="0" eaLnBrk="0" fontAlgn="base" hangingPunct="0">
        <a:spcBef>
          <a:spcPct val="0"/>
        </a:spcBef>
        <a:spcAft>
          <a:spcPct val="0"/>
        </a:spcAft>
        <a:defRPr sz="2800">
          <a:solidFill>
            <a:schemeClr val="tx2"/>
          </a:solidFill>
          <a:latin typeface="Arial" pitchFamily="-107" charset="0"/>
        </a:defRPr>
      </a:lvl7pPr>
      <a:lvl8pPr marL="1371600" algn="ctr" rtl="0" eaLnBrk="0" fontAlgn="base" hangingPunct="0">
        <a:spcBef>
          <a:spcPct val="0"/>
        </a:spcBef>
        <a:spcAft>
          <a:spcPct val="0"/>
        </a:spcAft>
        <a:defRPr sz="2800">
          <a:solidFill>
            <a:schemeClr val="tx2"/>
          </a:solidFill>
          <a:latin typeface="Arial" pitchFamily="-107" charset="0"/>
        </a:defRPr>
      </a:lvl8pPr>
      <a:lvl9pPr marL="1828800" algn="ctr" rtl="0" eaLnBrk="0" fontAlgn="base" hangingPunct="0">
        <a:spcBef>
          <a:spcPct val="0"/>
        </a:spcBef>
        <a:spcAft>
          <a:spcPct val="0"/>
        </a:spcAft>
        <a:defRPr sz="28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7"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3pPr>
      <a:lvl4pPr marL="1600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4pPr>
      <a:lvl5pPr marL="20574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5pPr>
      <a:lvl6pPr marL="25146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6pPr>
      <a:lvl7pPr marL="29718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7pPr>
      <a:lvl8pPr marL="3429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8pPr>
      <a:lvl9pPr marL="3886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F6594-DEE5-4D3D-92B1-0F94E9A34609}" type="datetimeFigureOut">
              <a:rPr lang="en-US" smtClean="0"/>
              <a:t>3/7/2018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5A7B8-5A45-4D89-ADF7-28A8DB52BC9F}" type="slidenum">
              <a:rPr lang="en-US" smtClean="0"/>
              <a:t>‹#›</a:t>
            </a:fld>
            <a:endParaRPr lang="en-US"/>
          </a:p>
        </p:txBody>
      </p:sp>
    </p:spTree>
    <p:extLst>
      <p:ext uri="{BB962C8B-B14F-4D97-AF65-F5344CB8AC3E}">
        <p14:creationId xmlns:p14="http://schemas.microsoft.com/office/powerpoint/2010/main" val="80054530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9725320-D076-4591-8017-8147C9280CCC}" type="datetimeFigureOut">
              <a:rPr lang="en-US" smtClean="0"/>
              <a:t>3/7/2018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F8F82D-B166-451F-93A6-DD17E0B21A2F}" type="slidenum">
              <a:rPr lang="en-US" smtClean="0"/>
              <a:t>‹#›</a:t>
            </a:fld>
            <a:endParaRPr lang="en-US"/>
          </a:p>
        </p:txBody>
      </p:sp>
    </p:spTree>
    <p:extLst>
      <p:ext uri="{BB962C8B-B14F-4D97-AF65-F5344CB8AC3E}">
        <p14:creationId xmlns:p14="http://schemas.microsoft.com/office/powerpoint/2010/main" val="18735137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92736"/>
            <a:ext cx="9144000" cy="3594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i="0" dirty="0">
              <a:solidFill>
                <a:prstClr val="white"/>
              </a:solidFill>
            </a:endParaRPr>
          </a:p>
        </p:txBody>
      </p:sp>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val="0"/>
              </a:ext>
            </a:extLst>
          </a:blip>
          <a:srcRect t="38942" b="26457"/>
          <a:stretch/>
        </p:blipFill>
        <p:spPr>
          <a:xfrm>
            <a:off x="0" y="6494305"/>
            <a:ext cx="2298095" cy="357833"/>
          </a:xfrm>
          <a:prstGeom prst="rect">
            <a:avLst/>
          </a:prstGeom>
        </p:spPr>
      </p:pic>
      <p:sp>
        <p:nvSpPr>
          <p:cNvPr id="9" name="TextBox 8"/>
          <p:cNvSpPr txBox="1"/>
          <p:nvPr userDrawn="1"/>
        </p:nvSpPr>
        <p:spPr>
          <a:xfrm>
            <a:off x="6253914" y="6621205"/>
            <a:ext cx="2779795" cy="246221"/>
          </a:xfrm>
          <a:prstGeom prst="rect">
            <a:avLst/>
          </a:prstGeom>
          <a:noFill/>
        </p:spPr>
        <p:txBody>
          <a:bodyPr wrap="square" rtlCol="0">
            <a:spAutoFit/>
          </a:bodyPr>
          <a:lstStyle/>
          <a:p>
            <a:pPr algn="r" eaLnBrk="1" hangingPunct="1"/>
            <a:r>
              <a:rPr lang="en-US" sz="1000" i="0" dirty="0" smtClean="0">
                <a:solidFill>
                  <a:prstClr val="white"/>
                </a:solidFill>
                <a:latin typeface="Arial" panose="020B0604020202020204" pitchFamily="34" charset="0"/>
                <a:ea typeface="+mn-ea"/>
                <a:cs typeface="Arial" panose="020B0604020202020204" pitchFamily="34" charset="0"/>
              </a:rPr>
              <a:t>DOE / NSF Site Visit   •   May 18, 2016</a:t>
            </a:r>
            <a:endParaRPr lang="en-US" sz="1000" i="0" dirty="0">
              <a:solidFill>
                <a:prstClr val="white"/>
              </a:solidFill>
              <a:latin typeface="Arial" panose="020B0604020202020204" pitchFamily="34" charset="0"/>
              <a:ea typeface="+mn-ea"/>
              <a:cs typeface="Arial" panose="020B0604020202020204" pitchFamily="34" charset="0"/>
            </a:endParaRPr>
          </a:p>
        </p:txBody>
      </p:sp>
      <p:sp>
        <p:nvSpPr>
          <p:cNvPr id="10" name="TextBox 9"/>
          <p:cNvSpPr txBox="1"/>
          <p:nvPr userDrawn="1"/>
        </p:nvSpPr>
        <p:spPr>
          <a:xfrm>
            <a:off x="133587" y="6544160"/>
            <a:ext cx="1598515" cy="338554"/>
          </a:xfrm>
          <a:prstGeom prst="rect">
            <a:avLst/>
          </a:prstGeom>
          <a:noFill/>
        </p:spPr>
        <p:txBody>
          <a:bodyPr wrap="none" rtlCol="0">
            <a:spAutoFit/>
          </a:bodyPr>
          <a:lstStyle/>
          <a:p>
            <a:pPr eaLnBrk="1" hangingPunct="1"/>
            <a:r>
              <a:rPr lang="en-US" sz="1600" i="0" dirty="0" smtClean="0">
                <a:solidFill>
                  <a:prstClr val="white"/>
                </a:solidFill>
                <a:latin typeface="Arial" panose="020B0604020202020204" pitchFamily="34" charset="0"/>
                <a:ea typeface="+mn-ea"/>
                <a:cs typeface="Arial" panose="020B0604020202020204" pitchFamily="34" charset="0"/>
              </a:rPr>
              <a:t>GeoSoilEnviro</a:t>
            </a:r>
            <a:endParaRPr lang="en-US" sz="1600" i="0" dirty="0">
              <a:solidFill>
                <a:prstClr val="white"/>
              </a:solidFill>
              <a:latin typeface="Arial" panose="020B0604020202020204" pitchFamily="34" charset="0"/>
              <a:ea typeface="+mn-ea"/>
              <a:cs typeface="Arial" panose="020B0604020202020204" pitchFamily="34" charset="0"/>
            </a:endParaRPr>
          </a:p>
        </p:txBody>
      </p:sp>
      <p:sp>
        <p:nvSpPr>
          <p:cNvPr id="11" name="TextBox 10"/>
          <p:cNvSpPr txBox="1"/>
          <p:nvPr userDrawn="1"/>
        </p:nvSpPr>
        <p:spPr>
          <a:xfrm>
            <a:off x="1551737" y="6544160"/>
            <a:ext cx="763351" cy="338554"/>
          </a:xfrm>
          <a:prstGeom prst="rect">
            <a:avLst/>
          </a:prstGeom>
          <a:noFill/>
        </p:spPr>
        <p:txBody>
          <a:bodyPr wrap="none" rtlCol="0">
            <a:spAutoFit/>
          </a:bodyPr>
          <a:lstStyle/>
          <a:p>
            <a:pPr eaLnBrk="1" hangingPunct="1"/>
            <a:r>
              <a:rPr lang="en-US" sz="1600" i="0" dirty="0" smtClean="0">
                <a:solidFill>
                  <a:srgbClr val="A5A5A5">
                    <a:lumMod val="60000"/>
                    <a:lumOff val="40000"/>
                  </a:srgbClr>
                </a:solidFill>
                <a:latin typeface="Arial" panose="020B0604020202020204" pitchFamily="34" charset="0"/>
                <a:ea typeface="+mn-ea"/>
                <a:cs typeface="Arial" panose="020B0604020202020204" pitchFamily="34" charset="0"/>
              </a:rPr>
              <a:t>CARS</a:t>
            </a:r>
            <a:endParaRPr lang="en-US" sz="1600" i="0" dirty="0">
              <a:solidFill>
                <a:srgbClr val="A5A5A5">
                  <a:lumMod val="60000"/>
                  <a:lumOff val="40000"/>
                </a:srgbClr>
              </a:solidFill>
              <a:latin typeface="Arial" panose="020B0604020202020204" pitchFamily="34" charset="0"/>
              <a:ea typeface="+mn-ea"/>
              <a:cs typeface="Arial" panose="020B0604020202020204" pitchFamily="34" charset="0"/>
            </a:endParaRPr>
          </a:p>
        </p:txBody>
      </p:sp>
      <p:sp>
        <p:nvSpPr>
          <p:cNvPr id="2" name="TextBox 1"/>
          <p:cNvSpPr txBox="1"/>
          <p:nvPr userDrawn="1"/>
        </p:nvSpPr>
        <p:spPr>
          <a:xfrm>
            <a:off x="3352800" y="6553200"/>
            <a:ext cx="2635658" cy="261610"/>
          </a:xfrm>
          <a:prstGeom prst="rect">
            <a:avLst/>
          </a:prstGeom>
          <a:noFill/>
        </p:spPr>
        <p:txBody>
          <a:bodyPr wrap="none" rtlCol="0">
            <a:spAutoFit/>
          </a:bodyPr>
          <a:lstStyle/>
          <a:p>
            <a:pPr eaLnBrk="1" hangingPunct="1"/>
            <a:r>
              <a:rPr lang="en-US" sz="1100" b="0" i="0" dirty="0" smtClean="0">
                <a:solidFill>
                  <a:prstClr val="white"/>
                </a:solidFill>
                <a:latin typeface="Arial" panose="020B0604020202020204" pitchFamily="34" charset="0"/>
                <a:ea typeface="+mn-ea"/>
                <a:cs typeface="Arial" panose="020B0604020202020204" pitchFamily="34" charset="0"/>
              </a:rPr>
              <a:t>Introduction to GSECARS: Mark Rivers</a:t>
            </a:r>
            <a:endParaRPr lang="en-US" sz="1100" b="0" i="0"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614583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92736"/>
            <a:ext cx="9144000" cy="3594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i="0" dirty="0">
              <a:solidFill>
                <a:prstClr val="white"/>
              </a:solidFill>
            </a:endParaRPr>
          </a:p>
        </p:txBody>
      </p:sp>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val="0"/>
              </a:ext>
            </a:extLst>
          </a:blip>
          <a:srcRect t="38942" b="26457"/>
          <a:stretch/>
        </p:blipFill>
        <p:spPr>
          <a:xfrm>
            <a:off x="0" y="6494305"/>
            <a:ext cx="2298095" cy="357833"/>
          </a:xfrm>
          <a:prstGeom prst="rect">
            <a:avLst/>
          </a:prstGeom>
        </p:spPr>
      </p:pic>
      <p:sp>
        <p:nvSpPr>
          <p:cNvPr id="10" name="TextBox 9"/>
          <p:cNvSpPr txBox="1"/>
          <p:nvPr userDrawn="1"/>
        </p:nvSpPr>
        <p:spPr>
          <a:xfrm>
            <a:off x="133587" y="6544160"/>
            <a:ext cx="1598515" cy="338554"/>
          </a:xfrm>
          <a:prstGeom prst="rect">
            <a:avLst/>
          </a:prstGeom>
          <a:noFill/>
        </p:spPr>
        <p:txBody>
          <a:bodyPr wrap="none" rtlCol="0">
            <a:spAutoFit/>
          </a:bodyPr>
          <a:lstStyle/>
          <a:p>
            <a:pPr eaLnBrk="1" hangingPunct="1"/>
            <a:r>
              <a:rPr lang="en-US" sz="1600" i="0" dirty="0" smtClean="0">
                <a:solidFill>
                  <a:prstClr val="white"/>
                </a:solidFill>
                <a:latin typeface="Arial" panose="020B0604020202020204" pitchFamily="34" charset="0"/>
                <a:ea typeface="+mn-ea"/>
                <a:cs typeface="Arial" panose="020B0604020202020204" pitchFamily="34" charset="0"/>
              </a:rPr>
              <a:t>GeoSoilEnviro</a:t>
            </a:r>
            <a:endParaRPr lang="en-US" sz="1600" i="0" dirty="0">
              <a:solidFill>
                <a:prstClr val="white"/>
              </a:solidFill>
              <a:latin typeface="Arial" panose="020B0604020202020204" pitchFamily="34" charset="0"/>
              <a:ea typeface="+mn-ea"/>
              <a:cs typeface="Arial" panose="020B0604020202020204" pitchFamily="34" charset="0"/>
            </a:endParaRPr>
          </a:p>
        </p:txBody>
      </p:sp>
      <p:sp>
        <p:nvSpPr>
          <p:cNvPr id="11" name="TextBox 10"/>
          <p:cNvSpPr txBox="1"/>
          <p:nvPr userDrawn="1"/>
        </p:nvSpPr>
        <p:spPr>
          <a:xfrm>
            <a:off x="1551737" y="6544160"/>
            <a:ext cx="763351" cy="338554"/>
          </a:xfrm>
          <a:prstGeom prst="rect">
            <a:avLst/>
          </a:prstGeom>
          <a:noFill/>
        </p:spPr>
        <p:txBody>
          <a:bodyPr wrap="none" rtlCol="0">
            <a:spAutoFit/>
          </a:bodyPr>
          <a:lstStyle/>
          <a:p>
            <a:pPr eaLnBrk="1" hangingPunct="1"/>
            <a:r>
              <a:rPr lang="en-US" sz="1600" i="0" dirty="0" smtClean="0">
                <a:solidFill>
                  <a:srgbClr val="A5A5A5">
                    <a:lumMod val="60000"/>
                    <a:lumOff val="40000"/>
                  </a:srgbClr>
                </a:solidFill>
                <a:latin typeface="Arial" panose="020B0604020202020204" pitchFamily="34" charset="0"/>
                <a:ea typeface="+mn-ea"/>
                <a:cs typeface="Arial" panose="020B0604020202020204" pitchFamily="34" charset="0"/>
              </a:rPr>
              <a:t>CARS</a:t>
            </a:r>
            <a:endParaRPr lang="en-US" sz="1600" i="0" dirty="0">
              <a:solidFill>
                <a:srgbClr val="A5A5A5">
                  <a:lumMod val="60000"/>
                  <a:lumOff val="40000"/>
                </a:srgb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916624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92736"/>
            <a:ext cx="9144000" cy="3594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i="0" dirty="0">
              <a:solidFill>
                <a:prstClr val="white"/>
              </a:solidFill>
            </a:endParaRPr>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t="38942" b="26457"/>
          <a:stretch/>
        </p:blipFill>
        <p:spPr>
          <a:xfrm>
            <a:off x="0" y="6494305"/>
            <a:ext cx="2298095" cy="357833"/>
          </a:xfrm>
          <a:prstGeom prst="rect">
            <a:avLst/>
          </a:prstGeom>
        </p:spPr>
      </p:pic>
      <p:sp>
        <p:nvSpPr>
          <p:cNvPr id="10" name="TextBox 9"/>
          <p:cNvSpPr txBox="1"/>
          <p:nvPr userDrawn="1"/>
        </p:nvSpPr>
        <p:spPr>
          <a:xfrm>
            <a:off x="133587" y="6544160"/>
            <a:ext cx="1598515" cy="338554"/>
          </a:xfrm>
          <a:prstGeom prst="rect">
            <a:avLst/>
          </a:prstGeom>
          <a:noFill/>
        </p:spPr>
        <p:txBody>
          <a:bodyPr wrap="none" rtlCol="0">
            <a:spAutoFit/>
          </a:bodyPr>
          <a:lstStyle/>
          <a:p>
            <a:pPr eaLnBrk="1" hangingPunct="1"/>
            <a:r>
              <a:rPr lang="en-US" sz="1600" i="0" dirty="0" smtClean="0">
                <a:solidFill>
                  <a:prstClr val="white"/>
                </a:solidFill>
                <a:latin typeface="Arial" panose="020B0604020202020204" pitchFamily="34" charset="0"/>
                <a:ea typeface="+mn-ea"/>
                <a:cs typeface="Arial" panose="020B0604020202020204" pitchFamily="34" charset="0"/>
              </a:rPr>
              <a:t>GeoSoilEnviro</a:t>
            </a:r>
            <a:endParaRPr lang="en-US" sz="1600" i="0" dirty="0">
              <a:solidFill>
                <a:prstClr val="white"/>
              </a:solidFill>
              <a:latin typeface="Arial" panose="020B0604020202020204" pitchFamily="34" charset="0"/>
              <a:ea typeface="+mn-ea"/>
              <a:cs typeface="Arial" panose="020B0604020202020204" pitchFamily="34" charset="0"/>
            </a:endParaRPr>
          </a:p>
        </p:txBody>
      </p:sp>
      <p:sp>
        <p:nvSpPr>
          <p:cNvPr id="11" name="TextBox 10"/>
          <p:cNvSpPr txBox="1"/>
          <p:nvPr userDrawn="1"/>
        </p:nvSpPr>
        <p:spPr>
          <a:xfrm>
            <a:off x="1551737" y="6544160"/>
            <a:ext cx="763351" cy="338554"/>
          </a:xfrm>
          <a:prstGeom prst="rect">
            <a:avLst/>
          </a:prstGeom>
          <a:noFill/>
        </p:spPr>
        <p:txBody>
          <a:bodyPr wrap="none" rtlCol="0">
            <a:spAutoFit/>
          </a:bodyPr>
          <a:lstStyle/>
          <a:p>
            <a:pPr eaLnBrk="1" hangingPunct="1"/>
            <a:r>
              <a:rPr lang="en-US" sz="1600" i="0" dirty="0" smtClean="0">
                <a:solidFill>
                  <a:srgbClr val="A5A5A5">
                    <a:lumMod val="60000"/>
                    <a:lumOff val="40000"/>
                  </a:srgbClr>
                </a:solidFill>
                <a:latin typeface="Arial" panose="020B0604020202020204" pitchFamily="34" charset="0"/>
                <a:ea typeface="+mn-ea"/>
                <a:cs typeface="Arial" panose="020B0604020202020204" pitchFamily="34" charset="0"/>
              </a:rPr>
              <a:t>CARS</a:t>
            </a:r>
            <a:endParaRPr lang="en-US" sz="1600" i="0" dirty="0">
              <a:solidFill>
                <a:srgbClr val="A5A5A5">
                  <a:lumMod val="60000"/>
                  <a:lumOff val="40000"/>
                </a:srgb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9220588"/>
      </p:ext>
    </p:extLst>
  </p:cSld>
  <p:clrMap bg1="lt1" tx1="dk1" bg2="lt2" tx2="dk2" accent1="accent1" accent2="accent2" accent3="accent3" accent4="accent4" accent5="accent5" accent6="accent6" hlink="hlink" folHlink="folHlink"/>
  <p:sldLayoutIdLst>
    <p:sldLayoutId id="2147483669" r:id="rId1"/>
    <p:sldLayoutId id="21474836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92736"/>
            <a:ext cx="9144000" cy="3594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i="0" dirty="0">
              <a:solidFill>
                <a:prstClr val="white"/>
              </a:solidFill>
            </a:endParaRPr>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t="38942" b="26457"/>
          <a:stretch/>
        </p:blipFill>
        <p:spPr>
          <a:xfrm>
            <a:off x="0" y="6494305"/>
            <a:ext cx="2298095" cy="357833"/>
          </a:xfrm>
          <a:prstGeom prst="rect">
            <a:avLst/>
          </a:prstGeom>
        </p:spPr>
      </p:pic>
      <p:sp>
        <p:nvSpPr>
          <p:cNvPr id="10" name="TextBox 9"/>
          <p:cNvSpPr txBox="1"/>
          <p:nvPr userDrawn="1"/>
        </p:nvSpPr>
        <p:spPr>
          <a:xfrm>
            <a:off x="133587" y="6544160"/>
            <a:ext cx="1598515" cy="338554"/>
          </a:xfrm>
          <a:prstGeom prst="rect">
            <a:avLst/>
          </a:prstGeom>
          <a:noFill/>
        </p:spPr>
        <p:txBody>
          <a:bodyPr wrap="none" rtlCol="0">
            <a:spAutoFit/>
          </a:bodyPr>
          <a:lstStyle/>
          <a:p>
            <a:pPr eaLnBrk="1" hangingPunct="1"/>
            <a:r>
              <a:rPr lang="en-US" sz="1600" i="0" dirty="0" smtClean="0">
                <a:solidFill>
                  <a:prstClr val="white"/>
                </a:solidFill>
                <a:latin typeface="Arial" panose="020B0604020202020204" pitchFamily="34" charset="0"/>
                <a:ea typeface="+mn-ea"/>
                <a:cs typeface="Arial" panose="020B0604020202020204" pitchFamily="34" charset="0"/>
              </a:rPr>
              <a:t>GeoSoilEnviro</a:t>
            </a:r>
            <a:endParaRPr lang="en-US" sz="1600" i="0" dirty="0">
              <a:solidFill>
                <a:prstClr val="white"/>
              </a:solidFill>
              <a:latin typeface="Arial" panose="020B0604020202020204" pitchFamily="34" charset="0"/>
              <a:ea typeface="+mn-ea"/>
              <a:cs typeface="Arial" panose="020B0604020202020204" pitchFamily="34" charset="0"/>
            </a:endParaRPr>
          </a:p>
        </p:txBody>
      </p:sp>
      <p:sp>
        <p:nvSpPr>
          <p:cNvPr id="11" name="TextBox 10"/>
          <p:cNvSpPr txBox="1"/>
          <p:nvPr userDrawn="1"/>
        </p:nvSpPr>
        <p:spPr>
          <a:xfrm>
            <a:off x="1551737" y="6544160"/>
            <a:ext cx="763351" cy="338554"/>
          </a:xfrm>
          <a:prstGeom prst="rect">
            <a:avLst/>
          </a:prstGeom>
          <a:noFill/>
        </p:spPr>
        <p:txBody>
          <a:bodyPr wrap="none" rtlCol="0">
            <a:spAutoFit/>
          </a:bodyPr>
          <a:lstStyle/>
          <a:p>
            <a:pPr eaLnBrk="1" hangingPunct="1"/>
            <a:r>
              <a:rPr lang="en-US" sz="1600" i="0" dirty="0" smtClean="0">
                <a:solidFill>
                  <a:srgbClr val="A5A5A5">
                    <a:lumMod val="60000"/>
                    <a:lumOff val="40000"/>
                  </a:srgbClr>
                </a:solidFill>
                <a:latin typeface="Arial" panose="020B0604020202020204" pitchFamily="34" charset="0"/>
                <a:ea typeface="+mn-ea"/>
                <a:cs typeface="Arial" panose="020B0604020202020204" pitchFamily="34" charset="0"/>
              </a:rPr>
              <a:t>CARS</a:t>
            </a:r>
            <a:endParaRPr lang="en-US" sz="1600" i="0" dirty="0">
              <a:solidFill>
                <a:srgbClr val="A5A5A5">
                  <a:lumMod val="60000"/>
                  <a:lumOff val="40000"/>
                </a:srgb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3037390"/>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92736"/>
            <a:ext cx="9144000" cy="3594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i="0" dirty="0">
              <a:solidFill>
                <a:prstClr val="white"/>
              </a:solidFill>
            </a:endParaRP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8942" b="26457"/>
          <a:stretch/>
        </p:blipFill>
        <p:spPr>
          <a:xfrm>
            <a:off x="0" y="6494305"/>
            <a:ext cx="2298095" cy="357833"/>
          </a:xfrm>
          <a:prstGeom prst="rect">
            <a:avLst/>
          </a:prstGeom>
        </p:spPr>
      </p:pic>
      <p:sp>
        <p:nvSpPr>
          <p:cNvPr id="10" name="TextBox 9"/>
          <p:cNvSpPr txBox="1"/>
          <p:nvPr userDrawn="1"/>
        </p:nvSpPr>
        <p:spPr>
          <a:xfrm>
            <a:off x="133587" y="6544160"/>
            <a:ext cx="1598515" cy="338554"/>
          </a:xfrm>
          <a:prstGeom prst="rect">
            <a:avLst/>
          </a:prstGeom>
          <a:noFill/>
        </p:spPr>
        <p:txBody>
          <a:bodyPr wrap="none" rtlCol="0">
            <a:spAutoFit/>
          </a:bodyPr>
          <a:lstStyle/>
          <a:p>
            <a:pPr eaLnBrk="1" hangingPunct="1"/>
            <a:r>
              <a:rPr lang="en-US" sz="1600" i="0" dirty="0" smtClean="0">
                <a:solidFill>
                  <a:prstClr val="white"/>
                </a:solidFill>
                <a:latin typeface="Arial" panose="020B0604020202020204" pitchFamily="34" charset="0"/>
                <a:ea typeface="+mn-ea"/>
                <a:cs typeface="Arial" panose="020B0604020202020204" pitchFamily="34" charset="0"/>
              </a:rPr>
              <a:t>GeoSoilEnviro</a:t>
            </a:r>
            <a:endParaRPr lang="en-US" sz="1600" i="0" dirty="0">
              <a:solidFill>
                <a:prstClr val="white"/>
              </a:solidFill>
              <a:latin typeface="Arial" panose="020B0604020202020204" pitchFamily="34" charset="0"/>
              <a:ea typeface="+mn-ea"/>
              <a:cs typeface="Arial" panose="020B0604020202020204" pitchFamily="34" charset="0"/>
            </a:endParaRPr>
          </a:p>
        </p:txBody>
      </p:sp>
      <p:sp>
        <p:nvSpPr>
          <p:cNvPr id="11" name="TextBox 10"/>
          <p:cNvSpPr txBox="1"/>
          <p:nvPr userDrawn="1"/>
        </p:nvSpPr>
        <p:spPr>
          <a:xfrm>
            <a:off x="1551737" y="6544160"/>
            <a:ext cx="763351" cy="338554"/>
          </a:xfrm>
          <a:prstGeom prst="rect">
            <a:avLst/>
          </a:prstGeom>
          <a:noFill/>
        </p:spPr>
        <p:txBody>
          <a:bodyPr wrap="none" rtlCol="0">
            <a:spAutoFit/>
          </a:bodyPr>
          <a:lstStyle/>
          <a:p>
            <a:pPr eaLnBrk="1" hangingPunct="1"/>
            <a:r>
              <a:rPr lang="en-US" sz="1600" i="0" dirty="0" smtClean="0">
                <a:solidFill>
                  <a:srgbClr val="A5A5A5">
                    <a:lumMod val="60000"/>
                    <a:lumOff val="40000"/>
                  </a:srgbClr>
                </a:solidFill>
                <a:latin typeface="Arial" panose="020B0604020202020204" pitchFamily="34" charset="0"/>
                <a:ea typeface="+mn-ea"/>
                <a:cs typeface="Arial" panose="020B0604020202020204" pitchFamily="34" charset="0"/>
              </a:rPr>
              <a:t>CARS</a:t>
            </a:r>
            <a:endParaRPr lang="en-US" sz="1600" i="0" dirty="0">
              <a:solidFill>
                <a:srgbClr val="A5A5A5">
                  <a:lumMod val="60000"/>
                  <a:lumOff val="40000"/>
                </a:srgb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14534411"/>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92736"/>
            <a:ext cx="9144000" cy="3594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i="0" dirty="0">
              <a:solidFill>
                <a:prstClr val="white"/>
              </a:solidFill>
            </a:endParaRP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8942" b="26457"/>
          <a:stretch/>
        </p:blipFill>
        <p:spPr>
          <a:xfrm>
            <a:off x="0" y="6494305"/>
            <a:ext cx="2298095" cy="357833"/>
          </a:xfrm>
          <a:prstGeom prst="rect">
            <a:avLst/>
          </a:prstGeom>
        </p:spPr>
      </p:pic>
      <p:sp>
        <p:nvSpPr>
          <p:cNvPr id="10" name="TextBox 9"/>
          <p:cNvSpPr txBox="1"/>
          <p:nvPr userDrawn="1"/>
        </p:nvSpPr>
        <p:spPr>
          <a:xfrm>
            <a:off x="133587" y="6544160"/>
            <a:ext cx="1598515" cy="338554"/>
          </a:xfrm>
          <a:prstGeom prst="rect">
            <a:avLst/>
          </a:prstGeom>
          <a:noFill/>
        </p:spPr>
        <p:txBody>
          <a:bodyPr wrap="none" rtlCol="0">
            <a:spAutoFit/>
          </a:bodyPr>
          <a:lstStyle/>
          <a:p>
            <a:pPr eaLnBrk="1" hangingPunct="1"/>
            <a:r>
              <a:rPr lang="en-US" sz="1600" i="0" dirty="0" smtClean="0">
                <a:solidFill>
                  <a:prstClr val="white"/>
                </a:solidFill>
                <a:latin typeface="Arial" panose="020B0604020202020204" pitchFamily="34" charset="0"/>
                <a:ea typeface="+mn-ea"/>
                <a:cs typeface="Arial" panose="020B0604020202020204" pitchFamily="34" charset="0"/>
              </a:rPr>
              <a:t>GeoSoilEnviro</a:t>
            </a:r>
            <a:endParaRPr lang="en-US" sz="1600" i="0" dirty="0">
              <a:solidFill>
                <a:prstClr val="white"/>
              </a:solidFill>
              <a:latin typeface="Arial" panose="020B0604020202020204" pitchFamily="34" charset="0"/>
              <a:ea typeface="+mn-ea"/>
              <a:cs typeface="Arial" panose="020B0604020202020204" pitchFamily="34" charset="0"/>
            </a:endParaRPr>
          </a:p>
        </p:txBody>
      </p:sp>
      <p:sp>
        <p:nvSpPr>
          <p:cNvPr id="11" name="TextBox 10"/>
          <p:cNvSpPr txBox="1"/>
          <p:nvPr userDrawn="1"/>
        </p:nvSpPr>
        <p:spPr>
          <a:xfrm>
            <a:off x="1551737" y="6544160"/>
            <a:ext cx="763351" cy="338554"/>
          </a:xfrm>
          <a:prstGeom prst="rect">
            <a:avLst/>
          </a:prstGeom>
          <a:noFill/>
        </p:spPr>
        <p:txBody>
          <a:bodyPr wrap="none" rtlCol="0">
            <a:spAutoFit/>
          </a:bodyPr>
          <a:lstStyle/>
          <a:p>
            <a:pPr eaLnBrk="1" hangingPunct="1"/>
            <a:r>
              <a:rPr lang="en-US" sz="1600" i="0" dirty="0" smtClean="0">
                <a:solidFill>
                  <a:srgbClr val="A5A5A5">
                    <a:lumMod val="60000"/>
                    <a:lumOff val="40000"/>
                  </a:srgbClr>
                </a:solidFill>
                <a:latin typeface="Arial" panose="020B0604020202020204" pitchFamily="34" charset="0"/>
                <a:ea typeface="+mn-ea"/>
                <a:cs typeface="Arial" panose="020B0604020202020204" pitchFamily="34" charset="0"/>
              </a:rPr>
              <a:t>CARS</a:t>
            </a:r>
            <a:endParaRPr lang="en-US" sz="1600" i="0" dirty="0">
              <a:solidFill>
                <a:srgbClr val="A5A5A5">
                  <a:lumMod val="60000"/>
                  <a:lumOff val="40000"/>
                </a:srgb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7337739"/>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61912613-51C0-434F-8494-13A0F769FF99}" type="datetimeFigureOut">
              <a:rPr lang="en-US" b="0" i="0" smtClean="0">
                <a:solidFill>
                  <a:prstClr val="black">
                    <a:tint val="75000"/>
                  </a:prstClr>
                </a:solidFill>
                <a:latin typeface="Calibri" panose="020F0502020204030204"/>
                <a:ea typeface="+mn-ea"/>
              </a:rPr>
              <a:pPr eaLnBrk="1" fontAlgn="auto" hangingPunct="1">
                <a:spcBef>
                  <a:spcPts val="0"/>
                </a:spcBef>
                <a:spcAft>
                  <a:spcPts val="0"/>
                </a:spcAft>
              </a:pPr>
              <a:t>3/7/2018</a:t>
            </a:fld>
            <a:endParaRPr lang="en-US" b="0" i="0" dirty="0">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i="0" dirty="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598D65E9-2B96-004F-A1D9-972293D8F182}" type="slidenum">
              <a:rPr lang="en-US" b="0" i="0" smtClean="0">
                <a:solidFill>
                  <a:prstClr val="black">
                    <a:tint val="75000"/>
                  </a:prstClr>
                </a:solidFill>
                <a:latin typeface="Calibri" panose="020F0502020204030204"/>
                <a:ea typeface="+mn-ea"/>
              </a:rPr>
              <a:pPr eaLnBrk="1" fontAlgn="auto" hangingPunct="1">
                <a:spcBef>
                  <a:spcPts val="0"/>
                </a:spcBef>
                <a:spcAft>
                  <a:spcPts val="0"/>
                </a:spcAft>
              </a:pPr>
              <a:t>‹#›</a:t>
            </a:fld>
            <a:endParaRPr lang="en-US" b="0" i="0"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3178704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912613-51C0-434F-8494-13A0F769FF99}" type="datetimeFigureOut">
              <a:rPr lang="en-US" smtClean="0"/>
              <a:t>3/7/2018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8D65E9-2B96-004F-A1D9-972293D8F182}" type="slidenum">
              <a:rPr lang="en-US" smtClean="0"/>
              <a:t>‹#›</a:t>
            </a:fld>
            <a:endParaRPr lang="en-US"/>
          </a:p>
        </p:txBody>
      </p:sp>
    </p:spTree>
    <p:extLst>
      <p:ext uri="{BB962C8B-B14F-4D97-AF65-F5344CB8AC3E}">
        <p14:creationId xmlns:p14="http://schemas.microsoft.com/office/powerpoint/2010/main" val="79834970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tiff"/></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0.xml"/><Relationship Id="rId1" Type="http://schemas.openxmlformats.org/officeDocument/2006/relationships/vmlDrawing" Target="../drawings/vmlDrawing1.vml"/><Relationship Id="rId5" Type="http://schemas.openxmlformats.org/officeDocument/2006/relationships/image" Target="../media/image31.png"/><Relationship Id="rId4" Type="http://schemas.openxmlformats.org/officeDocument/2006/relationships/image" Target="../media/image30.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0.xml"/><Relationship Id="rId1" Type="http://schemas.openxmlformats.org/officeDocument/2006/relationships/vmlDrawing" Target="../drawings/vmlDrawing2.vml"/><Relationship Id="rId4" Type="http://schemas.openxmlformats.org/officeDocument/2006/relationships/image" Target="../media/image32.wmf"/></Relationships>
</file>

<file path=ppt/slides/_rels/slide23.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image" Target="../media/image35.png"/><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3.wmf"/><Relationship Id="rId5" Type="http://schemas.openxmlformats.org/officeDocument/2006/relationships/oleObject" Target="../embeddings/oleObject3.bin"/><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75.xml"/><Relationship Id="rId5" Type="http://schemas.openxmlformats.org/officeDocument/2006/relationships/image" Target="../media/image35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image" Target="../media/image40.png"/><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6.tiff"/><Relationship Id="rId7"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microsoft.com/office/2007/relationships/hdphoto" Target="../media/hdphoto2.wdp"/><Relationship Id="rId5" Type="http://schemas.openxmlformats.org/officeDocument/2006/relationships/image" Target="../media/image48.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715"/>
            <a:ext cx="7772400" cy="762000"/>
          </a:xfrm>
        </p:spPr>
        <p:txBody>
          <a:bodyPr/>
          <a:lstStyle/>
          <a:p>
            <a:r>
              <a:rPr lang="en-US" b="1" dirty="0" smtClean="0">
                <a:solidFill>
                  <a:schemeClr val="accent2"/>
                </a:solidFill>
              </a:rPr>
              <a:t>Pilatus3 X 1M CdTe Detector</a:t>
            </a:r>
            <a:endParaRPr lang="en-US" b="1" dirty="0">
              <a:solidFill>
                <a:schemeClr val="accent2"/>
              </a:solidFill>
            </a:endParaRPr>
          </a:p>
        </p:txBody>
      </p:sp>
      <p:sp>
        <p:nvSpPr>
          <p:cNvPr id="3" name="Content Placeholder 2"/>
          <p:cNvSpPr>
            <a:spLocks noGrp="1"/>
          </p:cNvSpPr>
          <p:nvPr>
            <p:ph idx="1"/>
          </p:nvPr>
        </p:nvSpPr>
        <p:spPr>
          <a:xfrm>
            <a:off x="18127" y="663524"/>
            <a:ext cx="8917646" cy="1409918"/>
          </a:xfrm>
        </p:spPr>
        <p:txBody>
          <a:bodyPr/>
          <a:lstStyle/>
          <a:p>
            <a:pPr indent="-182880"/>
            <a:r>
              <a:rPr lang="en-US" dirty="0" smtClean="0"/>
              <a:t>2015 NSF-MRI award jointly to GSECARS and ChemMatCARS (Mark Schlossman at Univ. of Illinois Chicago)</a:t>
            </a:r>
          </a:p>
          <a:p>
            <a:pPr indent="-182880"/>
            <a:r>
              <a:rPr lang="en-US" dirty="0" smtClean="0"/>
              <a:t>Custom made cart with X-Y-Z motion, space for chiller.  </a:t>
            </a:r>
          </a:p>
          <a:p>
            <a:pPr lvl="1" indent="-182880"/>
            <a:r>
              <a:rPr lang="en-US" dirty="0" smtClean="0"/>
              <a:t>Very convenient for moving from station to station</a:t>
            </a:r>
            <a:endParaRPr lang="en-US" dirty="0"/>
          </a:p>
        </p:txBody>
      </p:sp>
      <p:pic>
        <p:nvPicPr>
          <p:cNvPr id="983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656554" y="2629620"/>
            <a:ext cx="4466375" cy="3349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621" y="3777916"/>
            <a:ext cx="3834063" cy="287554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2451434" y="2035637"/>
            <a:ext cx="2286000" cy="1714500"/>
          </a:xfrm>
          <a:prstGeom prst="rect">
            <a:avLst/>
          </a:prstGeom>
        </p:spPr>
      </p:pic>
      <p:sp>
        <p:nvSpPr>
          <p:cNvPr id="6" name="TextBox 5"/>
          <p:cNvSpPr txBox="1"/>
          <p:nvPr/>
        </p:nvSpPr>
        <p:spPr>
          <a:xfrm>
            <a:off x="2451434" y="5594684"/>
            <a:ext cx="1070810" cy="338554"/>
          </a:xfrm>
          <a:prstGeom prst="rect">
            <a:avLst/>
          </a:prstGeom>
          <a:noFill/>
        </p:spPr>
        <p:txBody>
          <a:bodyPr wrap="square" rtlCol="0">
            <a:spAutoFit/>
          </a:bodyPr>
          <a:lstStyle/>
          <a:p>
            <a:r>
              <a:rPr lang="en-US" sz="1600" i="0" dirty="0" smtClean="0">
                <a:solidFill>
                  <a:srgbClr val="FF0000"/>
                </a:solidFill>
              </a:rPr>
              <a:t>Chiller</a:t>
            </a:r>
            <a:endParaRPr lang="en-US" sz="1600" i="0" dirty="0">
              <a:solidFill>
                <a:srgbClr val="FF0000"/>
              </a:solidFill>
            </a:endParaRPr>
          </a:p>
        </p:txBody>
      </p:sp>
      <p:sp>
        <p:nvSpPr>
          <p:cNvPr id="9" name="TextBox 8"/>
          <p:cNvSpPr txBox="1"/>
          <p:nvPr/>
        </p:nvSpPr>
        <p:spPr>
          <a:xfrm>
            <a:off x="818147" y="2526096"/>
            <a:ext cx="1633287" cy="584775"/>
          </a:xfrm>
          <a:prstGeom prst="rect">
            <a:avLst/>
          </a:prstGeom>
          <a:noFill/>
        </p:spPr>
        <p:txBody>
          <a:bodyPr wrap="square" rtlCol="0">
            <a:spAutoFit/>
          </a:bodyPr>
          <a:lstStyle/>
          <a:p>
            <a:r>
              <a:rPr lang="en-US" sz="1600" i="0" dirty="0" smtClean="0">
                <a:solidFill>
                  <a:srgbClr val="FF0000"/>
                </a:solidFill>
              </a:rPr>
              <a:t>Manual motion controller</a:t>
            </a:r>
            <a:endParaRPr lang="en-US" sz="1600" i="0" dirty="0">
              <a:solidFill>
                <a:srgbClr val="FF0000"/>
              </a:solidFill>
            </a:endParaRPr>
          </a:p>
        </p:txBody>
      </p:sp>
      <p:sp>
        <p:nvSpPr>
          <p:cNvPr id="10" name="TextBox 9"/>
          <p:cNvSpPr txBox="1"/>
          <p:nvPr/>
        </p:nvSpPr>
        <p:spPr>
          <a:xfrm>
            <a:off x="6718634" y="2588230"/>
            <a:ext cx="1070810" cy="338554"/>
          </a:xfrm>
          <a:prstGeom prst="rect">
            <a:avLst/>
          </a:prstGeom>
          <a:noFill/>
        </p:spPr>
        <p:txBody>
          <a:bodyPr wrap="square" rtlCol="0">
            <a:spAutoFit/>
          </a:bodyPr>
          <a:lstStyle/>
          <a:p>
            <a:r>
              <a:rPr lang="en-US" sz="1600" i="0" dirty="0" smtClean="0">
                <a:solidFill>
                  <a:srgbClr val="FF0000"/>
                </a:solidFill>
              </a:rPr>
              <a:t>Detector</a:t>
            </a:r>
            <a:endParaRPr lang="en-US" sz="1600" i="0" dirty="0">
              <a:solidFill>
                <a:srgbClr val="FF0000"/>
              </a:solidFill>
            </a:endParaRPr>
          </a:p>
        </p:txBody>
      </p:sp>
      <p:sp>
        <p:nvSpPr>
          <p:cNvPr id="11" name="TextBox 10"/>
          <p:cNvSpPr txBox="1"/>
          <p:nvPr/>
        </p:nvSpPr>
        <p:spPr>
          <a:xfrm>
            <a:off x="7387390" y="4923301"/>
            <a:ext cx="1756610" cy="584775"/>
          </a:xfrm>
          <a:prstGeom prst="rect">
            <a:avLst/>
          </a:prstGeom>
          <a:noFill/>
        </p:spPr>
        <p:txBody>
          <a:bodyPr wrap="square" rtlCol="0">
            <a:spAutoFit/>
          </a:bodyPr>
          <a:lstStyle/>
          <a:p>
            <a:r>
              <a:rPr lang="en-US" sz="1600" i="0" dirty="0" smtClean="0">
                <a:solidFill>
                  <a:srgbClr val="FF0000"/>
                </a:solidFill>
              </a:rPr>
              <a:t>DEC and PPU computers</a:t>
            </a:r>
            <a:endParaRPr lang="en-US" sz="1600" i="0" dirty="0">
              <a:solidFill>
                <a:srgbClr val="FF0000"/>
              </a:solidFill>
            </a:endParaRPr>
          </a:p>
        </p:txBody>
      </p:sp>
      <p:sp>
        <p:nvSpPr>
          <p:cNvPr id="12" name="TextBox 11"/>
          <p:cNvSpPr txBox="1"/>
          <p:nvPr/>
        </p:nvSpPr>
        <p:spPr>
          <a:xfrm>
            <a:off x="7217019" y="5624243"/>
            <a:ext cx="1756610" cy="830997"/>
          </a:xfrm>
          <a:prstGeom prst="rect">
            <a:avLst/>
          </a:prstGeom>
          <a:noFill/>
        </p:spPr>
        <p:txBody>
          <a:bodyPr wrap="square" rtlCol="0">
            <a:spAutoFit/>
          </a:bodyPr>
          <a:lstStyle/>
          <a:p>
            <a:r>
              <a:rPr lang="en-US" sz="1600" i="0" dirty="0" smtClean="0">
                <a:solidFill>
                  <a:srgbClr val="FF0000"/>
                </a:solidFill>
              </a:rPr>
              <a:t>EPICS/manual motion controller</a:t>
            </a:r>
            <a:endParaRPr lang="en-US" sz="1600" i="0" dirty="0">
              <a:solidFill>
                <a:srgbClr val="FF0000"/>
              </a:solidFill>
            </a:endParaRPr>
          </a:p>
        </p:txBody>
      </p:sp>
      <p:sp>
        <p:nvSpPr>
          <p:cNvPr id="13" name="TextBox 12"/>
          <p:cNvSpPr txBox="1"/>
          <p:nvPr/>
        </p:nvSpPr>
        <p:spPr>
          <a:xfrm>
            <a:off x="7579895" y="3965957"/>
            <a:ext cx="1355878" cy="338554"/>
          </a:xfrm>
          <a:prstGeom prst="rect">
            <a:avLst/>
          </a:prstGeom>
          <a:noFill/>
        </p:spPr>
        <p:txBody>
          <a:bodyPr wrap="square" rtlCol="0">
            <a:spAutoFit/>
          </a:bodyPr>
          <a:lstStyle/>
          <a:p>
            <a:r>
              <a:rPr lang="en-US" sz="1600" i="0" dirty="0" smtClean="0">
                <a:solidFill>
                  <a:srgbClr val="FF0000"/>
                </a:solidFill>
              </a:rPr>
              <a:t>X-Y-Z table</a:t>
            </a:r>
            <a:endParaRPr lang="en-US" sz="1600" i="0" dirty="0">
              <a:solidFill>
                <a:srgbClr val="FF0000"/>
              </a:solidFill>
            </a:endParaRPr>
          </a:p>
        </p:txBody>
      </p:sp>
    </p:spTree>
    <p:extLst>
      <p:ext uri="{BB962C8B-B14F-4D97-AF65-F5344CB8AC3E}">
        <p14:creationId xmlns:p14="http://schemas.microsoft.com/office/powerpoint/2010/main" val="20895575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19878" y="156408"/>
            <a:ext cx="8547606" cy="830997"/>
          </a:xfrm>
          <a:prstGeom prst="rect">
            <a:avLst/>
          </a:prstGeom>
          <a:noFill/>
        </p:spPr>
        <p:txBody>
          <a:bodyPr wrap="square" rtlCol="0">
            <a:spAutoFit/>
          </a:bodyPr>
          <a:lstStyle/>
          <a:p>
            <a:pPr lvl="0" algn="ctr">
              <a:defRPr/>
            </a:pPr>
            <a:r>
              <a:rPr lang="en-US" sz="2400" i="0" dirty="0" smtClean="0">
                <a:solidFill>
                  <a:srgbClr val="4472C4"/>
                </a:solidFill>
              </a:rPr>
              <a:t>5 Measurements after Subtracting </a:t>
            </a:r>
            <a:r>
              <a:rPr lang="en-US" sz="2400" i="0" dirty="0">
                <a:solidFill>
                  <a:srgbClr val="4472C4"/>
                </a:solidFill>
              </a:rPr>
              <a:t>S</a:t>
            </a:r>
            <a:r>
              <a:rPr lang="en-US" sz="2400" i="0" dirty="0" smtClean="0">
                <a:solidFill>
                  <a:srgbClr val="4472C4"/>
                </a:solidFill>
              </a:rPr>
              <a:t>moothed </a:t>
            </a:r>
            <a:r>
              <a:rPr lang="en-US" sz="2400" i="0" dirty="0">
                <a:solidFill>
                  <a:srgbClr val="4472C4"/>
                </a:solidFill>
              </a:rPr>
              <a:t>I</a:t>
            </a:r>
            <a:r>
              <a:rPr lang="en-US" sz="2400" i="0" dirty="0" smtClean="0">
                <a:solidFill>
                  <a:srgbClr val="4472C4"/>
                </a:solidFill>
              </a:rPr>
              <a:t>mage (Left)</a:t>
            </a:r>
          </a:p>
          <a:p>
            <a:pPr lvl="0" algn="ctr">
              <a:defRPr/>
            </a:pPr>
            <a:r>
              <a:rPr kumimoji="0" lang="en-US" sz="2400" b="1" i="0" u="none" strike="noStrike" kern="1200" cap="none" spc="0" normalizeH="0" baseline="0" noProof="0" dirty="0" smtClean="0">
                <a:ln>
                  <a:noFill/>
                </a:ln>
                <a:solidFill>
                  <a:srgbClr val="4472C4"/>
                </a:solidFill>
                <a:effectLst/>
                <a:uLnTx/>
                <a:uFillTx/>
              </a:rPr>
              <a:t>Displayed</a:t>
            </a:r>
            <a:r>
              <a:rPr kumimoji="0" lang="en-US" sz="2400" b="1" i="0" u="none" strike="noStrike" kern="1200" cap="none" spc="0" normalizeH="0" noProof="0" dirty="0" smtClean="0">
                <a:ln>
                  <a:noFill/>
                </a:ln>
                <a:solidFill>
                  <a:srgbClr val="4472C4"/>
                </a:solidFill>
                <a:effectLst/>
                <a:uLnTx/>
                <a:uFillTx/>
              </a:rPr>
              <a:t> over range of 0.9 to 1.1 of mean</a:t>
            </a:r>
            <a:endParaRPr kumimoji="0" lang="en-US" sz="2400" b="1" i="0" u="none" strike="noStrike" kern="1200" cap="none" spc="0" normalizeH="0" baseline="0" noProof="0" dirty="0">
              <a:ln>
                <a:noFill/>
              </a:ln>
              <a:solidFill>
                <a:srgbClr val="4472C4"/>
              </a:solidFill>
              <a:effectLst/>
              <a:uLnTx/>
              <a:uFillTx/>
            </a:endParaRPr>
          </a:p>
        </p:txBody>
      </p:sp>
      <p:pic>
        <p:nvPicPr>
          <p:cNvPr id="5" name="Picture 4"/>
          <p:cNvPicPr>
            <a:picLocks noChangeAspect="1"/>
          </p:cNvPicPr>
          <p:nvPr/>
        </p:nvPicPr>
        <p:blipFill>
          <a:blip r:embed="rId2"/>
          <a:stretch>
            <a:fillRect/>
          </a:stretch>
        </p:blipFill>
        <p:spPr>
          <a:xfrm>
            <a:off x="150281" y="1172757"/>
            <a:ext cx="8686800" cy="2389798"/>
          </a:xfrm>
          <a:prstGeom prst="rect">
            <a:avLst/>
          </a:prstGeom>
        </p:spPr>
      </p:pic>
      <p:sp>
        <p:nvSpPr>
          <p:cNvPr id="6" name="Rectangle 5"/>
          <p:cNvSpPr/>
          <p:nvPr/>
        </p:nvSpPr>
        <p:spPr>
          <a:xfrm>
            <a:off x="738863" y="3747907"/>
            <a:ext cx="7280672" cy="446276"/>
          </a:xfrm>
          <a:prstGeom prst="rect">
            <a:avLst/>
          </a:prstGeom>
        </p:spPr>
        <p:txBody>
          <a:bodyPr wrap="square">
            <a:spAutoFit/>
          </a:bodyPr>
          <a:lstStyle/>
          <a:p>
            <a:pPr marL="0" marR="0">
              <a:lnSpc>
                <a:spcPct val="115000"/>
              </a:lnSpc>
              <a:spcBef>
                <a:spcPts val="0"/>
              </a:spcBef>
              <a:spcAft>
                <a:spcPts val="1000"/>
              </a:spcAft>
            </a:pPr>
            <a:r>
              <a:rPr lang="en-US" sz="2000" b="0" i="0" dirty="0" smtClean="0">
                <a:latin typeface="Arial" panose="020B0604020202020204" pitchFamily="34" charset="0"/>
                <a:ea typeface="Calibri" panose="020F0502020204030204" pitchFamily="34" charset="0"/>
                <a:cs typeface="Arial" panose="020B0604020202020204" pitchFamily="34" charset="0"/>
              </a:rPr>
              <a:t>These </a:t>
            </a:r>
            <a:r>
              <a:rPr lang="en-US" sz="2000" b="0" i="0" dirty="0">
                <a:latin typeface="Arial" panose="020B0604020202020204" pitchFamily="34" charset="0"/>
                <a:ea typeface="Calibri" panose="020F0502020204030204" pitchFamily="34" charset="0"/>
                <a:cs typeface="Arial" panose="020B0604020202020204" pitchFamily="34" charset="0"/>
              </a:rPr>
              <a:t>images </a:t>
            </a:r>
            <a:r>
              <a:rPr lang="en-US" sz="2000" b="0" i="0" dirty="0" smtClean="0">
                <a:latin typeface="Arial" panose="020B0604020202020204" pitchFamily="34" charset="0"/>
                <a:ea typeface="Calibri" panose="020F0502020204030204" pitchFamily="34" charset="0"/>
                <a:cs typeface="Arial" panose="020B0604020202020204" pitchFamily="34" charset="0"/>
              </a:rPr>
              <a:t>area clearly highly correlated.  How correlated?</a:t>
            </a:r>
            <a:endParaRPr lang="en-US" sz="1800" b="0" i="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664468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19878" y="156408"/>
            <a:ext cx="8547606" cy="830997"/>
          </a:xfrm>
          <a:prstGeom prst="rect">
            <a:avLst/>
          </a:prstGeom>
          <a:noFill/>
        </p:spPr>
        <p:txBody>
          <a:bodyPr wrap="square" rtlCol="0">
            <a:spAutoFit/>
          </a:bodyPr>
          <a:lstStyle/>
          <a:p>
            <a:pPr lvl="0" algn="ctr">
              <a:defRPr/>
            </a:pPr>
            <a:r>
              <a:rPr lang="en-US" sz="2400" i="0" noProof="0" dirty="0" smtClean="0">
                <a:solidFill>
                  <a:srgbClr val="4472C4"/>
                </a:solidFill>
              </a:rPr>
              <a:t>Plot of Intensity of Each Pixel in File 1 (X) </a:t>
            </a:r>
          </a:p>
          <a:p>
            <a:pPr lvl="0" algn="ctr">
              <a:defRPr/>
            </a:pPr>
            <a:r>
              <a:rPr lang="en-US" sz="2400" i="0" noProof="0" dirty="0" smtClean="0">
                <a:solidFill>
                  <a:srgbClr val="4472C4"/>
                </a:solidFill>
              </a:rPr>
              <a:t>vs Intensity in Files 2-5 (Y)</a:t>
            </a:r>
            <a:endParaRPr kumimoji="0" lang="en-US" sz="2400" b="1" i="0" u="none" strike="noStrike" kern="1200" cap="none" spc="0" normalizeH="0" baseline="0" noProof="0" dirty="0">
              <a:ln>
                <a:noFill/>
              </a:ln>
              <a:solidFill>
                <a:srgbClr val="4472C4"/>
              </a:solidFill>
              <a:effectLst/>
              <a:uLnTx/>
              <a:uFillTx/>
            </a:endParaRPr>
          </a:p>
        </p:txBody>
      </p:sp>
      <p:pic>
        <p:nvPicPr>
          <p:cNvPr id="7" name="Picture 6" descr="P:\rivers\Detectors\Pilatus\Pilatus_calibration_problems_2\File 1-5 correlations.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9568" y="952737"/>
            <a:ext cx="7315200" cy="5852160"/>
          </a:xfrm>
          <a:prstGeom prst="rect">
            <a:avLst/>
          </a:prstGeom>
          <a:noFill/>
          <a:ln>
            <a:noFill/>
          </a:ln>
        </p:spPr>
      </p:pic>
    </p:spTree>
    <p:extLst>
      <p:ext uri="{BB962C8B-B14F-4D97-AF65-F5344CB8AC3E}">
        <p14:creationId xmlns:p14="http://schemas.microsoft.com/office/powerpoint/2010/main" val="33682959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19878" y="156408"/>
            <a:ext cx="8547606" cy="1200329"/>
          </a:xfrm>
          <a:prstGeom prst="rect">
            <a:avLst/>
          </a:prstGeom>
          <a:noFill/>
        </p:spPr>
        <p:txBody>
          <a:bodyPr wrap="square" rtlCol="0">
            <a:spAutoFit/>
          </a:bodyPr>
          <a:lstStyle/>
          <a:p>
            <a:pPr lvl="0" algn="ctr">
              <a:defRPr/>
            </a:pPr>
            <a:r>
              <a:rPr lang="en-US" sz="2400" i="0" dirty="0" smtClean="0">
                <a:solidFill>
                  <a:srgbClr val="4472C4"/>
                </a:solidFill>
              </a:rPr>
              <a:t>Flat Field Measurements and Interpolation for this Chip</a:t>
            </a:r>
          </a:p>
          <a:p>
            <a:pPr algn="ctr">
              <a:defRPr/>
            </a:pPr>
            <a:r>
              <a:rPr lang="en-US" sz="2400" i="0" dirty="0">
                <a:solidFill>
                  <a:srgbClr val="4472C4"/>
                </a:solidFill>
              </a:rPr>
              <a:t>Displayed over range of 0.9 to 1.1 of mean</a:t>
            </a:r>
          </a:p>
          <a:p>
            <a:pPr lvl="0" algn="ctr">
              <a:defRPr/>
            </a:pPr>
            <a:endParaRPr kumimoji="0" lang="en-US" sz="2400" b="1" i="0" u="none" strike="noStrike" kern="1200" cap="none" spc="0" normalizeH="0" baseline="0" noProof="0" dirty="0">
              <a:ln>
                <a:noFill/>
              </a:ln>
              <a:solidFill>
                <a:srgbClr val="4472C4"/>
              </a:solidFill>
              <a:effectLst/>
              <a:uLnTx/>
              <a:uFillTx/>
            </a:endParaRPr>
          </a:p>
        </p:txBody>
      </p:sp>
      <p:pic>
        <p:nvPicPr>
          <p:cNvPr id="7" name="Picture 6"/>
          <p:cNvPicPr/>
          <p:nvPr/>
        </p:nvPicPr>
        <p:blipFill>
          <a:blip r:embed="rId2"/>
          <a:stretch>
            <a:fillRect/>
          </a:stretch>
        </p:blipFill>
        <p:spPr>
          <a:xfrm>
            <a:off x="1648326" y="1356737"/>
            <a:ext cx="5943600" cy="3237865"/>
          </a:xfrm>
          <a:prstGeom prst="rect">
            <a:avLst/>
          </a:prstGeom>
        </p:spPr>
      </p:pic>
      <p:sp>
        <p:nvSpPr>
          <p:cNvPr id="10" name="Rectangle 9"/>
          <p:cNvSpPr/>
          <p:nvPr/>
        </p:nvSpPr>
        <p:spPr>
          <a:xfrm>
            <a:off x="1708487" y="4674338"/>
            <a:ext cx="1660358" cy="1261884"/>
          </a:xfrm>
          <a:prstGeom prst="rect">
            <a:avLst/>
          </a:prstGeom>
        </p:spPr>
        <p:txBody>
          <a:bodyPr wrap="square">
            <a:spAutoFit/>
          </a:bodyPr>
          <a:lstStyle/>
          <a:p>
            <a:pPr marL="0" marR="0" algn="ctr">
              <a:spcBef>
                <a:spcPts val="0"/>
              </a:spcBef>
              <a:spcAft>
                <a:spcPts val="0"/>
              </a:spcAft>
            </a:pPr>
            <a:r>
              <a:rPr lang="en-US" sz="2000" b="0" i="0" dirty="0" smtClean="0">
                <a:latin typeface="Arial" panose="020B0604020202020204" pitchFamily="34" charset="0"/>
                <a:ea typeface="Calibri" panose="020F0502020204030204" pitchFamily="34" charset="0"/>
                <a:cs typeface="Arial" panose="020B0604020202020204" pitchFamily="34" charset="0"/>
              </a:rPr>
              <a:t>32.190 keV</a:t>
            </a:r>
          </a:p>
          <a:p>
            <a:pPr marL="0" marR="0" algn="ctr">
              <a:spcBef>
                <a:spcPts val="0"/>
              </a:spcBef>
              <a:spcAft>
                <a:spcPts val="0"/>
              </a:spcAft>
            </a:pPr>
            <a:r>
              <a:rPr lang="en-US" sz="2000" b="0" i="0" dirty="0" smtClean="0">
                <a:latin typeface="Arial" panose="020B0604020202020204" pitchFamily="34" charset="0"/>
                <a:ea typeface="Calibri" panose="020F0502020204030204" pitchFamily="34" charset="0"/>
                <a:cs typeface="Arial" panose="020B0604020202020204" pitchFamily="34" charset="0"/>
              </a:rPr>
              <a:t>Ba K</a:t>
            </a:r>
            <a:r>
              <a:rPr lang="el-GR" sz="2000" b="0" i="0" dirty="0" smtClean="0">
                <a:latin typeface="Arial" panose="020B0604020202020204" pitchFamily="34" charset="0"/>
                <a:ea typeface="Calibri" panose="020F0502020204030204" pitchFamily="34" charset="0"/>
                <a:cs typeface="Arial" panose="020B0604020202020204" pitchFamily="34" charset="0"/>
              </a:rPr>
              <a:t>α</a:t>
            </a:r>
            <a:endParaRPr lang="en-US" sz="2000" b="0" i="0" dirty="0" smtClean="0">
              <a:latin typeface="Arial" panose="020B060402020202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US" sz="1800" b="0" i="0" dirty="0" smtClean="0">
                <a:latin typeface="Arial" panose="020B0604020202020204" pitchFamily="34" charset="0"/>
                <a:ea typeface="Calibri" panose="020F0502020204030204" pitchFamily="34" charset="0"/>
                <a:cs typeface="Arial" panose="020B0604020202020204" pitchFamily="34" charset="0"/>
              </a:rPr>
              <a:t>mean=1.012</a:t>
            </a:r>
          </a:p>
          <a:p>
            <a:pPr marL="0" marR="0" algn="ctr">
              <a:spcBef>
                <a:spcPts val="0"/>
              </a:spcBef>
              <a:spcAft>
                <a:spcPts val="0"/>
              </a:spcAft>
            </a:pPr>
            <a:r>
              <a:rPr lang="en-US" sz="1800" b="0" i="0" dirty="0" smtClean="0">
                <a:latin typeface="Arial" panose="020B0604020202020204" pitchFamily="34" charset="0"/>
                <a:ea typeface="Calibri" panose="020F0502020204030204" pitchFamily="34" charset="0"/>
                <a:cs typeface="Arial" panose="020B0604020202020204" pitchFamily="34" charset="0"/>
              </a:rPr>
              <a:t>sigma=0.034</a:t>
            </a:r>
            <a:endParaRPr lang="en-US" sz="1800" b="0" i="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3663502" y="4674338"/>
            <a:ext cx="1660358" cy="1261884"/>
          </a:xfrm>
          <a:prstGeom prst="rect">
            <a:avLst/>
          </a:prstGeom>
        </p:spPr>
        <p:txBody>
          <a:bodyPr wrap="square">
            <a:spAutoFit/>
          </a:bodyPr>
          <a:lstStyle/>
          <a:p>
            <a:pPr marL="0" marR="0" algn="ctr">
              <a:spcBef>
                <a:spcPts val="0"/>
              </a:spcBef>
              <a:spcAft>
                <a:spcPts val="0"/>
              </a:spcAft>
            </a:pPr>
            <a:r>
              <a:rPr lang="en-US" sz="2000" b="0" i="0" dirty="0" smtClean="0">
                <a:latin typeface="Arial" panose="020B0604020202020204" pitchFamily="34" charset="0"/>
                <a:ea typeface="Calibri" panose="020F0502020204030204" pitchFamily="34" charset="0"/>
                <a:cs typeface="Arial" panose="020B0604020202020204" pitchFamily="34" charset="0"/>
              </a:rPr>
              <a:t>42.980 keV</a:t>
            </a:r>
          </a:p>
          <a:p>
            <a:pPr marL="0" marR="0" algn="ctr">
              <a:spcBef>
                <a:spcPts val="0"/>
              </a:spcBef>
              <a:spcAft>
                <a:spcPts val="0"/>
              </a:spcAft>
            </a:pPr>
            <a:r>
              <a:rPr lang="en-US" sz="2000" b="0" i="0" dirty="0" err="1" smtClean="0">
                <a:latin typeface="Arial" panose="020B0604020202020204" pitchFamily="34" charset="0"/>
                <a:ea typeface="Calibri" panose="020F0502020204030204" pitchFamily="34" charset="0"/>
                <a:cs typeface="Arial" panose="020B0604020202020204" pitchFamily="34" charset="0"/>
              </a:rPr>
              <a:t>Gd</a:t>
            </a:r>
            <a:r>
              <a:rPr lang="en-US" sz="2000" b="0" i="0" dirty="0" smtClean="0">
                <a:latin typeface="Arial" panose="020B0604020202020204" pitchFamily="34" charset="0"/>
                <a:ea typeface="Calibri" panose="020F0502020204030204" pitchFamily="34" charset="0"/>
                <a:cs typeface="Arial" panose="020B0604020202020204" pitchFamily="34" charset="0"/>
              </a:rPr>
              <a:t> K</a:t>
            </a:r>
            <a:r>
              <a:rPr lang="el-GR" sz="2000" b="0" i="0" dirty="0" smtClean="0">
                <a:latin typeface="Arial" panose="020B0604020202020204" pitchFamily="34" charset="0"/>
                <a:ea typeface="Calibri" panose="020F0502020204030204" pitchFamily="34" charset="0"/>
                <a:cs typeface="Arial" panose="020B0604020202020204" pitchFamily="34" charset="0"/>
              </a:rPr>
              <a:t>α</a:t>
            </a:r>
            <a:endParaRPr lang="en-US" sz="2000" b="0" i="0" dirty="0" smtClean="0">
              <a:latin typeface="Arial" panose="020B060402020202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US" sz="1800" b="0" i="0" dirty="0" smtClean="0">
                <a:latin typeface="Arial" panose="020B0604020202020204" pitchFamily="34" charset="0"/>
                <a:ea typeface="Calibri" panose="020F0502020204030204" pitchFamily="34" charset="0"/>
                <a:cs typeface="Arial" panose="020B0604020202020204" pitchFamily="34" charset="0"/>
              </a:rPr>
              <a:t>mean=1.013</a:t>
            </a:r>
          </a:p>
          <a:p>
            <a:pPr marL="0" marR="0" algn="ctr">
              <a:spcBef>
                <a:spcPts val="0"/>
              </a:spcBef>
              <a:spcAft>
                <a:spcPts val="0"/>
              </a:spcAft>
            </a:pPr>
            <a:r>
              <a:rPr lang="en-US" sz="1800" b="0" i="0" dirty="0" smtClean="0">
                <a:latin typeface="Arial" panose="020B0604020202020204" pitchFamily="34" charset="0"/>
                <a:ea typeface="Calibri" panose="020F0502020204030204" pitchFamily="34" charset="0"/>
                <a:cs typeface="Arial" panose="020B0604020202020204" pitchFamily="34" charset="0"/>
              </a:rPr>
              <a:t>sigma=0.040</a:t>
            </a:r>
            <a:endParaRPr lang="en-US" sz="1800" b="0" i="0"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5618517" y="4674338"/>
            <a:ext cx="1660358" cy="1261884"/>
          </a:xfrm>
          <a:prstGeom prst="rect">
            <a:avLst/>
          </a:prstGeom>
        </p:spPr>
        <p:txBody>
          <a:bodyPr wrap="square">
            <a:spAutoFit/>
          </a:bodyPr>
          <a:lstStyle/>
          <a:p>
            <a:pPr marL="0" marR="0" algn="ctr">
              <a:spcBef>
                <a:spcPts val="0"/>
              </a:spcBef>
              <a:spcAft>
                <a:spcPts val="0"/>
              </a:spcAft>
            </a:pPr>
            <a:r>
              <a:rPr lang="en-US" sz="2000" b="0" i="0" dirty="0" smtClean="0">
                <a:latin typeface="Arial" panose="020B0604020202020204" pitchFamily="34" charset="0"/>
                <a:ea typeface="Calibri" panose="020F0502020204030204" pitchFamily="34" charset="0"/>
                <a:cs typeface="Arial" panose="020B0604020202020204" pitchFamily="34" charset="0"/>
              </a:rPr>
              <a:t>3.70 keV</a:t>
            </a:r>
          </a:p>
          <a:p>
            <a:pPr marL="0" marR="0" algn="ctr">
              <a:spcBef>
                <a:spcPts val="0"/>
              </a:spcBef>
              <a:spcAft>
                <a:spcPts val="0"/>
              </a:spcAft>
            </a:pPr>
            <a:r>
              <a:rPr lang="en-US" sz="2000" b="0" i="0" dirty="0" smtClean="0">
                <a:latin typeface="Arial" panose="020B0604020202020204" pitchFamily="34" charset="0"/>
                <a:ea typeface="Calibri" panose="020F0502020204030204" pitchFamily="34" charset="0"/>
                <a:cs typeface="Arial" panose="020B0604020202020204" pitchFamily="34" charset="0"/>
              </a:rPr>
              <a:t>Interpolated</a:t>
            </a:r>
          </a:p>
          <a:p>
            <a:pPr marL="0" marR="0" algn="ctr">
              <a:spcBef>
                <a:spcPts val="0"/>
              </a:spcBef>
              <a:spcAft>
                <a:spcPts val="0"/>
              </a:spcAft>
            </a:pPr>
            <a:r>
              <a:rPr lang="en-US" sz="1800" b="0" i="0" dirty="0" smtClean="0">
                <a:latin typeface="Arial" panose="020B0604020202020204" pitchFamily="34" charset="0"/>
                <a:ea typeface="Calibri" panose="020F0502020204030204" pitchFamily="34" charset="0"/>
                <a:cs typeface="Arial" panose="020B0604020202020204" pitchFamily="34" charset="0"/>
              </a:rPr>
              <a:t>mean=1.012</a:t>
            </a:r>
          </a:p>
          <a:p>
            <a:pPr marL="0" marR="0" algn="ctr">
              <a:spcBef>
                <a:spcPts val="0"/>
              </a:spcBef>
              <a:spcAft>
                <a:spcPts val="0"/>
              </a:spcAft>
            </a:pPr>
            <a:r>
              <a:rPr lang="en-US" sz="1800" b="0" i="0" dirty="0" smtClean="0">
                <a:latin typeface="Arial" panose="020B0604020202020204" pitchFamily="34" charset="0"/>
                <a:ea typeface="Calibri" panose="020F0502020204030204" pitchFamily="34" charset="0"/>
                <a:cs typeface="Arial" panose="020B0604020202020204" pitchFamily="34" charset="0"/>
              </a:rPr>
              <a:t>sigma=0.035</a:t>
            </a:r>
            <a:endParaRPr lang="en-US" sz="1800" b="0" i="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70355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19878" y="156408"/>
            <a:ext cx="8547606" cy="1200329"/>
          </a:xfrm>
          <a:prstGeom prst="rect">
            <a:avLst/>
          </a:prstGeom>
          <a:noFill/>
        </p:spPr>
        <p:txBody>
          <a:bodyPr wrap="square" rtlCol="0">
            <a:spAutoFit/>
          </a:bodyPr>
          <a:lstStyle/>
          <a:p>
            <a:pPr lvl="0" algn="ctr">
              <a:defRPr/>
            </a:pPr>
            <a:r>
              <a:rPr lang="en-US" sz="2400" i="0" dirty="0" smtClean="0">
                <a:solidFill>
                  <a:srgbClr val="4472C4"/>
                </a:solidFill>
              </a:rPr>
              <a:t>Flat Field Measurements and Interpolation for this Chip</a:t>
            </a:r>
          </a:p>
          <a:p>
            <a:pPr algn="ctr">
              <a:defRPr/>
            </a:pPr>
            <a:r>
              <a:rPr lang="en-US" sz="2400" i="0" dirty="0">
                <a:solidFill>
                  <a:srgbClr val="4472C4"/>
                </a:solidFill>
              </a:rPr>
              <a:t>Displayed over range of 0.9 to 1.1 of mean</a:t>
            </a:r>
          </a:p>
          <a:p>
            <a:pPr lvl="0" algn="ctr">
              <a:defRPr/>
            </a:pPr>
            <a:endParaRPr kumimoji="0" lang="en-US" sz="2400" b="1" i="0" u="none" strike="noStrike" kern="1200" cap="none" spc="0" normalizeH="0" baseline="0" noProof="0" dirty="0">
              <a:ln>
                <a:noFill/>
              </a:ln>
              <a:solidFill>
                <a:srgbClr val="4472C4"/>
              </a:solidFill>
              <a:effectLst/>
              <a:uLnTx/>
              <a:uFillTx/>
            </a:endParaRPr>
          </a:p>
        </p:txBody>
      </p:sp>
      <p:pic>
        <p:nvPicPr>
          <p:cNvPr id="7" name="Picture 6"/>
          <p:cNvPicPr/>
          <p:nvPr/>
        </p:nvPicPr>
        <p:blipFill>
          <a:blip r:embed="rId2"/>
          <a:stretch>
            <a:fillRect/>
          </a:stretch>
        </p:blipFill>
        <p:spPr>
          <a:xfrm>
            <a:off x="1648326" y="1356737"/>
            <a:ext cx="5943600" cy="3237865"/>
          </a:xfrm>
          <a:prstGeom prst="rect">
            <a:avLst/>
          </a:prstGeom>
        </p:spPr>
      </p:pic>
      <p:sp>
        <p:nvSpPr>
          <p:cNvPr id="10" name="Rectangle 9"/>
          <p:cNvSpPr/>
          <p:nvPr/>
        </p:nvSpPr>
        <p:spPr>
          <a:xfrm>
            <a:off x="1708487" y="4674338"/>
            <a:ext cx="1660358" cy="1261884"/>
          </a:xfrm>
          <a:prstGeom prst="rect">
            <a:avLst/>
          </a:prstGeom>
        </p:spPr>
        <p:txBody>
          <a:bodyPr wrap="square">
            <a:spAutoFit/>
          </a:bodyPr>
          <a:lstStyle/>
          <a:p>
            <a:pPr marL="0" marR="0" algn="ctr">
              <a:spcBef>
                <a:spcPts val="0"/>
              </a:spcBef>
              <a:spcAft>
                <a:spcPts val="0"/>
              </a:spcAft>
            </a:pPr>
            <a:r>
              <a:rPr lang="en-US" sz="2000" b="0" i="0" dirty="0" smtClean="0">
                <a:latin typeface="Arial" panose="020B0604020202020204" pitchFamily="34" charset="0"/>
                <a:ea typeface="Calibri" panose="020F0502020204030204" pitchFamily="34" charset="0"/>
                <a:cs typeface="Arial" panose="020B0604020202020204" pitchFamily="34" charset="0"/>
              </a:rPr>
              <a:t>32.190 keV</a:t>
            </a:r>
          </a:p>
          <a:p>
            <a:pPr marL="0" marR="0" algn="ctr">
              <a:spcBef>
                <a:spcPts val="0"/>
              </a:spcBef>
              <a:spcAft>
                <a:spcPts val="0"/>
              </a:spcAft>
            </a:pPr>
            <a:r>
              <a:rPr lang="en-US" sz="2000" b="0" i="0" dirty="0" smtClean="0">
                <a:latin typeface="Arial" panose="020B0604020202020204" pitchFamily="34" charset="0"/>
                <a:ea typeface="Calibri" panose="020F0502020204030204" pitchFamily="34" charset="0"/>
                <a:cs typeface="Arial" panose="020B0604020202020204" pitchFamily="34" charset="0"/>
              </a:rPr>
              <a:t>Ba K</a:t>
            </a:r>
            <a:r>
              <a:rPr lang="el-GR" sz="2000" b="0" i="0" dirty="0" smtClean="0">
                <a:latin typeface="Arial" panose="020B0604020202020204" pitchFamily="34" charset="0"/>
                <a:ea typeface="Calibri" panose="020F0502020204030204" pitchFamily="34" charset="0"/>
                <a:cs typeface="Arial" panose="020B0604020202020204" pitchFamily="34" charset="0"/>
              </a:rPr>
              <a:t>α</a:t>
            </a:r>
            <a:endParaRPr lang="en-US" sz="2000" b="0" i="0" dirty="0" smtClean="0">
              <a:latin typeface="Arial" panose="020B060402020202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US" sz="1800" b="0" i="0" dirty="0" smtClean="0">
                <a:latin typeface="Arial" panose="020B0604020202020204" pitchFamily="34" charset="0"/>
                <a:ea typeface="Calibri" panose="020F0502020204030204" pitchFamily="34" charset="0"/>
                <a:cs typeface="Arial" panose="020B0604020202020204" pitchFamily="34" charset="0"/>
              </a:rPr>
              <a:t>mean=1.012</a:t>
            </a:r>
          </a:p>
          <a:p>
            <a:pPr marL="0" marR="0" algn="ctr">
              <a:spcBef>
                <a:spcPts val="0"/>
              </a:spcBef>
              <a:spcAft>
                <a:spcPts val="0"/>
              </a:spcAft>
            </a:pPr>
            <a:r>
              <a:rPr lang="en-US" sz="1800" b="0" i="0" dirty="0" smtClean="0">
                <a:latin typeface="Arial" panose="020B0604020202020204" pitchFamily="34" charset="0"/>
                <a:ea typeface="Calibri" panose="020F0502020204030204" pitchFamily="34" charset="0"/>
                <a:cs typeface="Arial" panose="020B0604020202020204" pitchFamily="34" charset="0"/>
              </a:rPr>
              <a:t>sigma=0.034</a:t>
            </a:r>
            <a:endParaRPr lang="en-US" sz="1800" b="0" i="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3663502" y="4674338"/>
            <a:ext cx="1660358" cy="1261884"/>
          </a:xfrm>
          <a:prstGeom prst="rect">
            <a:avLst/>
          </a:prstGeom>
        </p:spPr>
        <p:txBody>
          <a:bodyPr wrap="square">
            <a:spAutoFit/>
          </a:bodyPr>
          <a:lstStyle/>
          <a:p>
            <a:pPr marL="0" marR="0" algn="ctr">
              <a:spcBef>
                <a:spcPts val="0"/>
              </a:spcBef>
              <a:spcAft>
                <a:spcPts val="0"/>
              </a:spcAft>
            </a:pPr>
            <a:r>
              <a:rPr lang="en-US" sz="2000" b="0" i="0" dirty="0" smtClean="0">
                <a:latin typeface="Arial" panose="020B0604020202020204" pitchFamily="34" charset="0"/>
                <a:ea typeface="Calibri" panose="020F0502020204030204" pitchFamily="34" charset="0"/>
                <a:cs typeface="Arial" panose="020B0604020202020204" pitchFamily="34" charset="0"/>
              </a:rPr>
              <a:t>42.980 keV</a:t>
            </a:r>
          </a:p>
          <a:p>
            <a:pPr marL="0" marR="0" algn="ctr">
              <a:spcBef>
                <a:spcPts val="0"/>
              </a:spcBef>
              <a:spcAft>
                <a:spcPts val="0"/>
              </a:spcAft>
            </a:pPr>
            <a:r>
              <a:rPr lang="en-US" sz="2000" b="0" i="0" dirty="0" err="1" smtClean="0">
                <a:latin typeface="Arial" panose="020B0604020202020204" pitchFamily="34" charset="0"/>
                <a:ea typeface="Calibri" panose="020F0502020204030204" pitchFamily="34" charset="0"/>
                <a:cs typeface="Arial" panose="020B0604020202020204" pitchFamily="34" charset="0"/>
              </a:rPr>
              <a:t>Gd</a:t>
            </a:r>
            <a:r>
              <a:rPr lang="en-US" sz="2000" b="0" i="0" dirty="0" smtClean="0">
                <a:latin typeface="Arial" panose="020B0604020202020204" pitchFamily="34" charset="0"/>
                <a:ea typeface="Calibri" panose="020F0502020204030204" pitchFamily="34" charset="0"/>
                <a:cs typeface="Arial" panose="020B0604020202020204" pitchFamily="34" charset="0"/>
              </a:rPr>
              <a:t> K</a:t>
            </a:r>
            <a:r>
              <a:rPr lang="el-GR" sz="2000" b="0" i="0" dirty="0" smtClean="0">
                <a:latin typeface="Arial" panose="020B0604020202020204" pitchFamily="34" charset="0"/>
                <a:ea typeface="Calibri" panose="020F0502020204030204" pitchFamily="34" charset="0"/>
                <a:cs typeface="Arial" panose="020B0604020202020204" pitchFamily="34" charset="0"/>
              </a:rPr>
              <a:t>α</a:t>
            </a:r>
            <a:endParaRPr lang="en-US" sz="2000" b="0" i="0" dirty="0" smtClean="0">
              <a:latin typeface="Arial" panose="020B060402020202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US" sz="1800" b="0" i="0" dirty="0" smtClean="0">
                <a:latin typeface="Arial" panose="020B0604020202020204" pitchFamily="34" charset="0"/>
                <a:ea typeface="Calibri" panose="020F0502020204030204" pitchFamily="34" charset="0"/>
                <a:cs typeface="Arial" panose="020B0604020202020204" pitchFamily="34" charset="0"/>
              </a:rPr>
              <a:t>mean=1.013</a:t>
            </a:r>
          </a:p>
          <a:p>
            <a:pPr marL="0" marR="0" algn="ctr">
              <a:spcBef>
                <a:spcPts val="0"/>
              </a:spcBef>
              <a:spcAft>
                <a:spcPts val="0"/>
              </a:spcAft>
            </a:pPr>
            <a:r>
              <a:rPr lang="en-US" sz="1800" b="0" i="0" dirty="0" smtClean="0">
                <a:latin typeface="Arial" panose="020B0604020202020204" pitchFamily="34" charset="0"/>
                <a:ea typeface="Calibri" panose="020F0502020204030204" pitchFamily="34" charset="0"/>
                <a:cs typeface="Arial" panose="020B0604020202020204" pitchFamily="34" charset="0"/>
              </a:rPr>
              <a:t>sigma=0.040</a:t>
            </a:r>
            <a:endParaRPr lang="en-US" sz="1800" b="0" i="0"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5618517" y="4674338"/>
            <a:ext cx="1660358" cy="1261884"/>
          </a:xfrm>
          <a:prstGeom prst="rect">
            <a:avLst/>
          </a:prstGeom>
        </p:spPr>
        <p:txBody>
          <a:bodyPr wrap="square">
            <a:spAutoFit/>
          </a:bodyPr>
          <a:lstStyle/>
          <a:p>
            <a:pPr marL="0" marR="0" algn="ctr">
              <a:spcBef>
                <a:spcPts val="0"/>
              </a:spcBef>
              <a:spcAft>
                <a:spcPts val="0"/>
              </a:spcAft>
            </a:pPr>
            <a:r>
              <a:rPr lang="en-US" sz="2000" b="0" i="0" dirty="0" smtClean="0">
                <a:latin typeface="Arial" panose="020B0604020202020204" pitchFamily="34" charset="0"/>
                <a:ea typeface="Calibri" panose="020F0502020204030204" pitchFamily="34" charset="0"/>
                <a:cs typeface="Arial" panose="020B0604020202020204" pitchFamily="34" charset="0"/>
              </a:rPr>
              <a:t>37.0 keV</a:t>
            </a:r>
          </a:p>
          <a:p>
            <a:pPr marL="0" marR="0" algn="ctr">
              <a:spcBef>
                <a:spcPts val="0"/>
              </a:spcBef>
              <a:spcAft>
                <a:spcPts val="0"/>
              </a:spcAft>
            </a:pPr>
            <a:r>
              <a:rPr lang="en-US" sz="2000" b="0" i="0" dirty="0" smtClean="0">
                <a:latin typeface="Arial" panose="020B0604020202020204" pitchFamily="34" charset="0"/>
                <a:ea typeface="Calibri" panose="020F0502020204030204" pitchFamily="34" charset="0"/>
                <a:cs typeface="Arial" panose="020B0604020202020204" pitchFamily="34" charset="0"/>
              </a:rPr>
              <a:t>Interpolated</a:t>
            </a:r>
          </a:p>
          <a:p>
            <a:pPr marL="0" marR="0" algn="ctr">
              <a:spcBef>
                <a:spcPts val="0"/>
              </a:spcBef>
              <a:spcAft>
                <a:spcPts val="0"/>
              </a:spcAft>
            </a:pPr>
            <a:r>
              <a:rPr lang="en-US" sz="1800" b="0" i="0" dirty="0" smtClean="0">
                <a:latin typeface="Arial" panose="020B0604020202020204" pitchFamily="34" charset="0"/>
                <a:ea typeface="Calibri" panose="020F0502020204030204" pitchFamily="34" charset="0"/>
                <a:cs typeface="Arial" panose="020B0604020202020204" pitchFamily="34" charset="0"/>
              </a:rPr>
              <a:t>mean=1.012</a:t>
            </a:r>
          </a:p>
          <a:p>
            <a:pPr marL="0" marR="0" algn="ctr">
              <a:spcBef>
                <a:spcPts val="0"/>
              </a:spcBef>
              <a:spcAft>
                <a:spcPts val="0"/>
              </a:spcAft>
            </a:pPr>
            <a:r>
              <a:rPr lang="en-US" sz="1800" b="0" i="0" dirty="0" smtClean="0">
                <a:latin typeface="Arial" panose="020B0604020202020204" pitchFamily="34" charset="0"/>
                <a:ea typeface="Calibri" panose="020F0502020204030204" pitchFamily="34" charset="0"/>
                <a:cs typeface="Arial" panose="020B0604020202020204" pitchFamily="34" charset="0"/>
              </a:rPr>
              <a:t>sigma=0.035</a:t>
            </a:r>
            <a:endParaRPr lang="en-US" sz="1800" b="0" i="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403006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19878" y="156408"/>
            <a:ext cx="8547606" cy="1200329"/>
          </a:xfrm>
          <a:prstGeom prst="rect">
            <a:avLst/>
          </a:prstGeom>
          <a:noFill/>
        </p:spPr>
        <p:txBody>
          <a:bodyPr wrap="square" rtlCol="0">
            <a:spAutoFit/>
          </a:bodyPr>
          <a:lstStyle/>
          <a:p>
            <a:pPr lvl="0" algn="ctr">
              <a:defRPr/>
            </a:pPr>
            <a:r>
              <a:rPr lang="en-US" sz="2400" i="0" dirty="0" smtClean="0">
                <a:solidFill>
                  <a:srgbClr val="4472C4"/>
                </a:solidFill>
              </a:rPr>
              <a:t>Comparison of Flat Field and Average of 5 Measurements</a:t>
            </a:r>
          </a:p>
          <a:p>
            <a:pPr algn="ctr">
              <a:defRPr/>
            </a:pPr>
            <a:r>
              <a:rPr lang="en-US" sz="2400" i="0" dirty="0">
                <a:solidFill>
                  <a:srgbClr val="4472C4"/>
                </a:solidFill>
              </a:rPr>
              <a:t>Displayed over range of 0.9 to 1.1 of mean</a:t>
            </a:r>
          </a:p>
          <a:p>
            <a:pPr lvl="0" algn="ctr">
              <a:defRPr/>
            </a:pPr>
            <a:endParaRPr kumimoji="0" lang="en-US" sz="2400" b="1" i="0" u="none" strike="noStrike" kern="1200" cap="none" spc="0" normalizeH="0" baseline="0" noProof="0" dirty="0">
              <a:ln>
                <a:noFill/>
              </a:ln>
              <a:solidFill>
                <a:srgbClr val="4472C4"/>
              </a:solidFill>
              <a:effectLst/>
              <a:uLnTx/>
              <a:uFillTx/>
            </a:endParaRPr>
          </a:p>
        </p:txBody>
      </p:sp>
      <p:sp>
        <p:nvSpPr>
          <p:cNvPr id="10" name="Rectangle 9"/>
          <p:cNvSpPr/>
          <p:nvPr/>
        </p:nvSpPr>
        <p:spPr>
          <a:xfrm>
            <a:off x="950057" y="1888356"/>
            <a:ext cx="1913896" cy="1631216"/>
          </a:xfrm>
          <a:prstGeom prst="rect">
            <a:avLst/>
          </a:prstGeom>
        </p:spPr>
        <p:txBody>
          <a:bodyPr wrap="square">
            <a:spAutoFit/>
          </a:bodyPr>
          <a:lstStyle/>
          <a:p>
            <a:pPr marL="0" marR="0" algn="ctr">
              <a:spcBef>
                <a:spcPts val="0"/>
              </a:spcBef>
              <a:spcAft>
                <a:spcPts val="0"/>
              </a:spcAft>
            </a:pPr>
            <a:r>
              <a:rPr lang="en-US" sz="2000" b="0" i="0" dirty="0" smtClean="0">
                <a:latin typeface="Arial" panose="020B0604020202020204" pitchFamily="34" charset="0"/>
                <a:ea typeface="Calibri" panose="020F0502020204030204" pitchFamily="34" charset="0"/>
                <a:cs typeface="Arial" panose="020B0604020202020204" pitchFamily="34" charset="0"/>
              </a:rPr>
              <a:t>Average of 5 measurements with smoothed average subtracted</a:t>
            </a:r>
            <a:endParaRPr lang="en-US" sz="1800" b="0" i="0"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6123408" y="1923075"/>
            <a:ext cx="1660358" cy="984885"/>
          </a:xfrm>
          <a:prstGeom prst="rect">
            <a:avLst/>
          </a:prstGeom>
        </p:spPr>
        <p:txBody>
          <a:bodyPr wrap="square">
            <a:spAutoFit/>
          </a:bodyPr>
          <a:lstStyle/>
          <a:p>
            <a:pPr marL="0" marR="0" algn="ctr">
              <a:spcBef>
                <a:spcPts val="0"/>
              </a:spcBef>
              <a:spcAft>
                <a:spcPts val="0"/>
              </a:spcAft>
            </a:pPr>
            <a:r>
              <a:rPr lang="en-US" sz="2000" b="0" i="0" dirty="0" smtClean="0">
                <a:latin typeface="Arial" panose="020B0604020202020204" pitchFamily="34" charset="0"/>
                <a:ea typeface="Calibri" panose="020F0502020204030204" pitchFamily="34" charset="0"/>
                <a:cs typeface="Arial" panose="020B0604020202020204" pitchFamily="34" charset="0"/>
              </a:rPr>
              <a:t>37.0 keV</a:t>
            </a:r>
          </a:p>
          <a:p>
            <a:pPr marL="0" marR="0" algn="ctr">
              <a:spcBef>
                <a:spcPts val="0"/>
              </a:spcBef>
              <a:spcAft>
                <a:spcPts val="0"/>
              </a:spcAft>
            </a:pPr>
            <a:r>
              <a:rPr lang="en-US" sz="2000" b="0" i="0" dirty="0">
                <a:latin typeface="Arial" panose="020B0604020202020204" pitchFamily="34" charset="0"/>
                <a:ea typeface="Calibri" panose="020F0502020204030204" pitchFamily="34" charset="0"/>
                <a:cs typeface="Arial" panose="020B0604020202020204" pitchFamily="34" charset="0"/>
              </a:rPr>
              <a:t>i</a:t>
            </a:r>
            <a:r>
              <a:rPr lang="en-US" sz="2000" b="0" i="0" dirty="0" smtClean="0">
                <a:latin typeface="Arial" panose="020B0604020202020204" pitchFamily="34" charset="0"/>
                <a:ea typeface="Calibri" panose="020F0502020204030204" pitchFamily="34" charset="0"/>
                <a:cs typeface="Arial" panose="020B0604020202020204" pitchFamily="34" charset="0"/>
              </a:rPr>
              <a:t>nterpolated</a:t>
            </a:r>
          </a:p>
          <a:p>
            <a:pPr marL="0" marR="0" algn="ctr">
              <a:spcBef>
                <a:spcPts val="0"/>
              </a:spcBef>
              <a:spcAft>
                <a:spcPts val="0"/>
              </a:spcAft>
            </a:pPr>
            <a:r>
              <a:rPr lang="en-US" sz="1800" b="0" i="0" dirty="0" smtClean="0">
                <a:latin typeface="Arial" panose="020B0604020202020204" pitchFamily="34" charset="0"/>
                <a:ea typeface="Calibri" panose="020F0502020204030204" pitchFamily="34" charset="0"/>
                <a:cs typeface="Arial" panose="020B0604020202020204" pitchFamily="34" charset="0"/>
              </a:rPr>
              <a:t>Flat field</a:t>
            </a:r>
            <a:endParaRPr lang="en-US" sz="1800" b="0" i="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p:nvPr/>
        </p:nvPicPr>
        <p:blipFill>
          <a:blip r:embed="rId2"/>
          <a:stretch>
            <a:fillRect/>
          </a:stretch>
        </p:blipFill>
        <p:spPr>
          <a:xfrm>
            <a:off x="2863953" y="1215189"/>
            <a:ext cx="3259455" cy="2743200"/>
          </a:xfrm>
          <a:prstGeom prst="rect">
            <a:avLst/>
          </a:prstGeom>
        </p:spPr>
      </p:pic>
      <p:sp>
        <p:nvSpPr>
          <p:cNvPr id="9" name="Rectangle 8"/>
          <p:cNvSpPr/>
          <p:nvPr/>
        </p:nvSpPr>
        <p:spPr>
          <a:xfrm>
            <a:off x="316131" y="4309284"/>
            <a:ext cx="8827869" cy="1938992"/>
          </a:xfrm>
          <a:prstGeom prst="rect">
            <a:avLst/>
          </a:prstGeom>
        </p:spPr>
        <p:txBody>
          <a:bodyPr wrap="square">
            <a:spAutoFit/>
          </a:bodyPr>
          <a:lstStyle/>
          <a:p>
            <a:pPr marL="0" marR="0">
              <a:spcBef>
                <a:spcPts val="0"/>
              </a:spcBef>
              <a:spcAft>
                <a:spcPts val="0"/>
              </a:spcAft>
            </a:pPr>
            <a:r>
              <a:rPr lang="en-US" sz="2000" b="0" i="0" dirty="0" smtClean="0">
                <a:latin typeface="Arial" panose="020B0604020202020204" pitchFamily="34" charset="0"/>
                <a:ea typeface="Calibri" panose="020F0502020204030204" pitchFamily="34" charset="0"/>
                <a:cs typeface="Arial" panose="020B0604020202020204" pitchFamily="34" charset="0"/>
              </a:rPr>
              <a:t>The residual structure has some correlation with major features in the flat field, but also some features that are different.  </a:t>
            </a:r>
          </a:p>
          <a:p>
            <a:pPr marL="0" marR="0">
              <a:spcBef>
                <a:spcPts val="0"/>
              </a:spcBef>
              <a:spcAft>
                <a:spcPts val="0"/>
              </a:spcAft>
            </a:pPr>
            <a:endParaRPr lang="en-US" sz="2000" b="0" i="0" dirty="0">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2000" b="0" i="0" dirty="0" smtClean="0">
                <a:latin typeface="Arial" panose="020B0604020202020204" pitchFamily="34" charset="0"/>
                <a:ea typeface="Calibri" panose="020F0502020204030204" pitchFamily="34" charset="0"/>
                <a:cs typeface="Arial" panose="020B0604020202020204" pitchFamily="34" charset="0"/>
              </a:rPr>
              <a:t>Flat field correction has removed much of the structure.</a:t>
            </a:r>
          </a:p>
          <a:p>
            <a:pPr marL="0" marR="0">
              <a:spcBef>
                <a:spcPts val="0"/>
              </a:spcBef>
              <a:spcAft>
                <a:spcPts val="0"/>
              </a:spcAft>
            </a:pPr>
            <a:endParaRPr lang="en-US" sz="2000" b="0" i="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2000" b="0" i="0" dirty="0" smtClean="0">
                <a:latin typeface="Arial" panose="020B0604020202020204" pitchFamily="34" charset="0"/>
                <a:ea typeface="Calibri" panose="020F0502020204030204" pitchFamily="34" charset="0"/>
                <a:cs typeface="Arial" panose="020B0604020202020204" pitchFamily="34" charset="0"/>
              </a:rPr>
              <a:t>How much correlation?</a:t>
            </a:r>
            <a:endParaRPr lang="en-US" sz="1800" b="0" i="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012900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19878" y="156408"/>
            <a:ext cx="8547606" cy="1200329"/>
          </a:xfrm>
          <a:prstGeom prst="rect">
            <a:avLst/>
          </a:prstGeom>
          <a:noFill/>
        </p:spPr>
        <p:txBody>
          <a:bodyPr wrap="square" rtlCol="0">
            <a:spAutoFit/>
          </a:bodyPr>
          <a:lstStyle/>
          <a:p>
            <a:pPr lvl="0" algn="ctr">
              <a:defRPr/>
            </a:pPr>
            <a:r>
              <a:rPr lang="en-US" sz="2400" i="0" dirty="0" smtClean="0">
                <a:solidFill>
                  <a:srgbClr val="4472C4"/>
                </a:solidFill>
              </a:rPr>
              <a:t>Correlation of Average Measured Pixel </a:t>
            </a:r>
            <a:r>
              <a:rPr lang="en-US" sz="2400" i="0" dirty="0" err="1" smtClean="0">
                <a:solidFill>
                  <a:srgbClr val="4472C4"/>
                </a:solidFill>
              </a:rPr>
              <a:t>Itensities</a:t>
            </a:r>
            <a:r>
              <a:rPr lang="en-US" sz="2400" i="0" dirty="0" smtClean="0">
                <a:solidFill>
                  <a:srgbClr val="4472C4"/>
                </a:solidFill>
              </a:rPr>
              <a:t> vs Intensity in Flat Field</a:t>
            </a:r>
            <a:endParaRPr lang="en-US" sz="2400" i="0" dirty="0">
              <a:solidFill>
                <a:srgbClr val="4472C4"/>
              </a:solidFill>
            </a:endParaRPr>
          </a:p>
          <a:p>
            <a:pPr lvl="0" algn="ctr">
              <a:defRPr/>
            </a:pPr>
            <a:endParaRPr kumimoji="0" lang="en-US" sz="2400" b="1" i="0" u="none" strike="noStrike" kern="1200" cap="none" spc="0" normalizeH="0" baseline="0" noProof="0" dirty="0">
              <a:ln>
                <a:noFill/>
              </a:ln>
              <a:solidFill>
                <a:srgbClr val="4472C4"/>
              </a:solidFill>
              <a:effectLst/>
              <a:uLnTx/>
              <a:uFillTx/>
            </a:endParaRPr>
          </a:p>
        </p:txBody>
      </p:sp>
      <p:sp>
        <p:nvSpPr>
          <p:cNvPr id="9" name="Rectangle 8"/>
          <p:cNvSpPr/>
          <p:nvPr/>
        </p:nvSpPr>
        <p:spPr>
          <a:xfrm>
            <a:off x="400352" y="5690975"/>
            <a:ext cx="8827869" cy="707886"/>
          </a:xfrm>
          <a:prstGeom prst="rect">
            <a:avLst/>
          </a:prstGeom>
        </p:spPr>
        <p:txBody>
          <a:bodyPr wrap="square">
            <a:spAutoFit/>
          </a:bodyPr>
          <a:lstStyle/>
          <a:p>
            <a:pPr marL="0" marR="0">
              <a:spcBef>
                <a:spcPts val="0"/>
              </a:spcBef>
              <a:spcAft>
                <a:spcPts val="0"/>
              </a:spcAft>
            </a:pPr>
            <a:r>
              <a:rPr lang="en-US" sz="2000" b="0" i="0" dirty="0" smtClean="0">
                <a:latin typeface="Arial" panose="020B0604020202020204" pitchFamily="34" charset="0"/>
                <a:ea typeface="Calibri" panose="020F0502020204030204" pitchFamily="34" charset="0"/>
                <a:cs typeface="Arial" panose="020B0604020202020204" pitchFamily="34" charset="0"/>
              </a:rPr>
              <a:t>This plot shows lack of correlation of intensity of pixels in measured image vs intensity of the pixel in the flat field.</a:t>
            </a:r>
            <a:endParaRPr lang="en-US" sz="1800" b="0" i="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descr="P:\rivers\Detectors\Pilatus\Pilatus_calibration_problems_2\Flat field correlation.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051560"/>
            <a:ext cx="5943600" cy="4754880"/>
          </a:xfrm>
          <a:prstGeom prst="rect">
            <a:avLst/>
          </a:prstGeom>
          <a:noFill/>
          <a:ln>
            <a:noFill/>
          </a:ln>
        </p:spPr>
      </p:pic>
    </p:spTree>
    <p:extLst>
      <p:ext uri="{BB962C8B-B14F-4D97-AF65-F5344CB8AC3E}">
        <p14:creationId xmlns:p14="http://schemas.microsoft.com/office/powerpoint/2010/main" val="1971227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19878" y="156408"/>
            <a:ext cx="8547606" cy="461665"/>
          </a:xfrm>
          <a:prstGeom prst="rect">
            <a:avLst/>
          </a:prstGeom>
          <a:noFill/>
        </p:spPr>
        <p:txBody>
          <a:bodyPr wrap="square" rtlCol="0">
            <a:spAutoFit/>
          </a:bodyPr>
          <a:lstStyle/>
          <a:p>
            <a:pPr lvl="0" algn="ctr">
              <a:defRPr/>
            </a:pPr>
            <a:r>
              <a:rPr lang="en-US" sz="2400" i="0" dirty="0" smtClean="0">
                <a:solidFill>
                  <a:srgbClr val="4472C4"/>
                </a:solidFill>
              </a:rPr>
              <a:t>Statistics after Subtracting </a:t>
            </a:r>
            <a:r>
              <a:rPr lang="en-US" sz="2400" i="0" dirty="0">
                <a:solidFill>
                  <a:srgbClr val="4472C4"/>
                </a:solidFill>
              </a:rPr>
              <a:t>S</a:t>
            </a:r>
            <a:r>
              <a:rPr lang="en-US" sz="2400" i="0" dirty="0" smtClean="0">
                <a:solidFill>
                  <a:srgbClr val="4472C4"/>
                </a:solidFill>
              </a:rPr>
              <a:t>moothed Image</a:t>
            </a:r>
            <a:endParaRPr kumimoji="0" lang="en-US" sz="2400" b="1" i="0" u="none" strike="noStrike" kern="1200" cap="none" spc="0" normalizeH="0" baseline="0" noProof="0" dirty="0">
              <a:ln>
                <a:noFill/>
              </a:ln>
              <a:solidFill>
                <a:srgbClr val="4472C4"/>
              </a:solidFill>
              <a:effectLst/>
              <a:uLnTx/>
              <a:uFillTx/>
            </a:endParaRPr>
          </a:p>
        </p:txBody>
      </p:sp>
      <p:pic>
        <p:nvPicPr>
          <p:cNvPr id="5" name="Picture 4"/>
          <p:cNvPicPr>
            <a:picLocks noChangeAspect="1"/>
          </p:cNvPicPr>
          <p:nvPr/>
        </p:nvPicPr>
        <p:blipFill>
          <a:blip r:embed="rId2"/>
          <a:stretch>
            <a:fillRect/>
          </a:stretch>
        </p:blipFill>
        <p:spPr>
          <a:xfrm>
            <a:off x="150281" y="667413"/>
            <a:ext cx="8686800" cy="2389798"/>
          </a:xfrm>
          <a:prstGeom prst="rect">
            <a:avLst/>
          </a:prstGeom>
        </p:spPr>
      </p:pic>
      <p:sp>
        <p:nvSpPr>
          <p:cNvPr id="2" name="Rectangle 1"/>
          <p:cNvSpPr/>
          <p:nvPr/>
        </p:nvSpPr>
        <p:spPr>
          <a:xfrm>
            <a:off x="219878" y="3263160"/>
            <a:ext cx="8662737" cy="3416320"/>
          </a:xfrm>
          <a:prstGeom prst="rect">
            <a:avLst/>
          </a:prstGeom>
        </p:spPr>
        <p:txBody>
          <a:bodyPr wrap="square">
            <a:spAutoFit/>
          </a:bodyPr>
          <a:lstStyle/>
          <a:p>
            <a:r>
              <a:rPr lang="en-US" sz="1800" b="0" i="0" dirty="0"/>
              <a:t>These are the statistics of the corrected images </a:t>
            </a:r>
            <a:r>
              <a:rPr lang="en-US" sz="1800" b="0" i="0" dirty="0" smtClean="0"/>
              <a:t>above.</a:t>
            </a:r>
            <a:endParaRPr lang="en-US" sz="1800" b="0" i="0" dirty="0"/>
          </a:p>
          <a:p>
            <a:r>
              <a:rPr lang="en-US" sz="1800" b="0" i="0" dirty="0"/>
              <a:t>File=1 mean=34423.4 </a:t>
            </a:r>
            <a:r>
              <a:rPr lang="en-US" sz="1800" b="0" i="0" dirty="0" err="1"/>
              <a:t>sqrt</a:t>
            </a:r>
            <a:r>
              <a:rPr lang="en-US" sz="1800" b="0" i="0" dirty="0"/>
              <a:t>=185.5 sigma=1053.7 sigma/</a:t>
            </a:r>
            <a:r>
              <a:rPr lang="en-US" sz="1800" b="0" i="0" dirty="0" err="1"/>
              <a:t>sqrt</a:t>
            </a:r>
            <a:r>
              <a:rPr lang="en-US" sz="1800" b="0" i="0" dirty="0"/>
              <a:t>= 5.68</a:t>
            </a:r>
          </a:p>
          <a:p>
            <a:r>
              <a:rPr lang="en-US" sz="1800" b="0" i="0" dirty="0"/>
              <a:t>File=2 mean=34350.2 </a:t>
            </a:r>
            <a:r>
              <a:rPr lang="en-US" sz="1800" b="0" i="0" dirty="0" err="1"/>
              <a:t>sqrt</a:t>
            </a:r>
            <a:r>
              <a:rPr lang="en-US" sz="1800" b="0" i="0" dirty="0"/>
              <a:t>=185.3 sigma=1053.2 sigma/</a:t>
            </a:r>
            <a:r>
              <a:rPr lang="en-US" sz="1800" b="0" i="0" dirty="0" err="1"/>
              <a:t>sqrt</a:t>
            </a:r>
            <a:r>
              <a:rPr lang="en-US" sz="1800" b="0" i="0" dirty="0"/>
              <a:t>= 5.68</a:t>
            </a:r>
          </a:p>
          <a:p>
            <a:r>
              <a:rPr lang="en-US" sz="1800" b="0" i="0" dirty="0"/>
              <a:t>File=3 mean=34255.7 </a:t>
            </a:r>
            <a:r>
              <a:rPr lang="en-US" sz="1800" b="0" i="0" dirty="0" err="1"/>
              <a:t>sqrt</a:t>
            </a:r>
            <a:r>
              <a:rPr lang="en-US" sz="1800" b="0" i="0" dirty="0"/>
              <a:t>=185.1 sigma=1048.8 sigma/</a:t>
            </a:r>
            <a:r>
              <a:rPr lang="en-US" sz="1800" b="0" i="0" dirty="0" err="1"/>
              <a:t>sqrt</a:t>
            </a:r>
            <a:r>
              <a:rPr lang="en-US" sz="1800" b="0" i="0" dirty="0"/>
              <a:t>= 5.67</a:t>
            </a:r>
          </a:p>
          <a:p>
            <a:r>
              <a:rPr lang="en-US" sz="1800" b="0" i="0" dirty="0"/>
              <a:t>File=4 mean=34340.4 </a:t>
            </a:r>
            <a:r>
              <a:rPr lang="en-US" sz="1800" b="0" i="0" dirty="0" err="1"/>
              <a:t>sqrt</a:t>
            </a:r>
            <a:r>
              <a:rPr lang="en-US" sz="1800" b="0" i="0" dirty="0"/>
              <a:t>=185.3 sigma=1050.0 sigma/</a:t>
            </a:r>
            <a:r>
              <a:rPr lang="en-US" sz="1800" b="0" i="0" dirty="0" err="1"/>
              <a:t>sqrt</a:t>
            </a:r>
            <a:r>
              <a:rPr lang="en-US" sz="1800" b="0" i="0" dirty="0"/>
              <a:t>= 5.67</a:t>
            </a:r>
          </a:p>
          <a:p>
            <a:r>
              <a:rPr lang="en-US" sz="1800" b="0" i="0" dirty="0"/>
              <a:t>File=5 mean=34258.9 </a:t>
            </a:r>
            <a:r>
              <a:rPr lang="en-US" sz="1800" b="0" i="0" dirty="0" err="1"/>
              <a:t>sqrt</a:t>
            </a:r>
            <a:r>
              <a:rPr lang="en-US" sz="1800" b="0" i="0" dirty="0"/>
              <a:t>=185.1 sigma=1048.6 sigma/</a:t>
            </a:r>
            <a:r>
              <a:rPr lang="en-US" sz="1800" b="0" i="0" dirty="0" err="1"/>
              <a:t>sqrt</a:t>
            </a:r>
            <a:r>
              <a:rPr lang="en-US" sz="1800" b="0" i="0" dirty="0"/>
              <a:t>= 5.67</a:t>
            </a:r>
          </a:p>
          <a:p>
            <a:endParaRPr lang="en-US" sz="1800" b="0" i="0" dirty="0"/>
          </a:p>
          <a:p>
            <a:r>
              <a:rPr lang="en-US" sz="1800" b="0" i="0" dirty="0"/>
              <a:t>M</a:t>
            </a:r>
            <a:r>
              <a:rPr lang="en-US" sz="1800" b="0" i="0" dirty="0" smtClean="0"/>
              <a:t>ean = 34325; square </a:t>
            </a:r>
            <a:r>
              <a:rPr lang="en-US" sz="1800" b="0" i="0" dirty="0"/>
              <a:t>root of this value is 185.  </a:t>
            </a:r>
            <a:endParaRPr lang="en-US" sz="1800" b="0" i="0" dirty="0" smtClean="0"/>
          </a:p>
          <a:p>
            <a:pPr marL="285750" indent="-285750">
              <a:buFont typeface="Arial" panose="020B0604020202020204" pitchFamily="34" charset="0"/>
              <a:buChar char="•"/>
            </a:pPr>
            <a:r>
              <a:rPr lang="en-US" sz="1800" b="0" i="0" dirty="0" smtClean="0"/>
              <a:t>If </a:t>
            </a:r>
            <a:r>
              <a:rPr lang="en-US" sz="1800" b="0" i="0" dirty="0"/>
              <a:t>the pixels in this image were randomly distributed around the mean then the inter-pixel variation sigma would be 185, or 0.54</a:t>
            </a:r>
            <a:r>
              <a:rPr lang="en-US" sz="1800" b="0" i="0" dirty="0" smtClean="0"/>
              <a:t>%.  </a:t>
            </a:r>
          </a:p>
          <a:p>
            <a:pPr marL="285750" indent="-285750">
              <a:buFont typeface="Arial" panose="020B0604020202020204" pitchFamily="34" charset="0"/>
              <a:buChar char="•"/>
            </a:pPr>
            <a:r>
              <a:rPr lang="en-US" sz="1800" b="0" i="0" dirty="0" smtClean="0"/>
              <a:t>However </a:t>
            </a:r>
            <a:r>
              <a:rPr lang="en-US" sz="1800" b="0" i="0" dirty="0"/>
              <a:t>it is actually 1053, which is 5.6 times larger, and is 3.1% of the mean value</a:t>
            </a:r>
            <a:r>
              <a:rPr lang="en-US" sz="1800" b="0" i="0" dirty="0" smtClean="0"/>
              <a:t>.</a:t>
            </a:r>
            <a:endParaRPr lang="en-US" sz="1800" b="0" i="0" dirty="0"/>
          </a:p>
        </p:txBody>
      </p:sp>
    </p:spTree>
    <p:extLst>
      <p:ext uri="{BB962C8B-B14F-4D97-AF65-F5344CB8AC3E}">
        <p14:creationId xmlns:p14="http://schemas.microsoft.com/office/powerpoint/2010/main" val="15112212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19878" y="156408"/>
            <a:ext cx="8547606" cy="461665"/>
          </a:xfrm>
          <a:prstGeom prst="rect">
            <a:avLst/>
          </a:prstGeom>
          <a:noFill/>
        </p:spPr>
        <p:txBody>
          <a:bodyPr wrap="square" rtlCol="0">
            <a:spAutoFit/>
          </a:bodyPr>
          <a:lstStyle/>
          <a:p>
            <a:pPr lvl="0" algn="ctr">
              <a:defRPr/>
            </a:pPr>
            <a:r>
              <a:rPr lang="en-US" sz="2400" i="0" dirty="0" smtClean="0">
                <a:solidFill>
                  <a:srgbClr val="4472C4"/>
                </a:solidFill>
              </a:rPr>
              <a:t>Flat Field Conclusions</a:t>
            </a:r>
            <a:endParaRPr kumimoji="0" lang="en-US" sz="2400" b="1" i="0" u="none" strike="noStrike" kern="1200" cap="none" spc="0" normalizeH="0" baseline="0" noProof="0" dirty="0">
              <a:ln>
                <a:noFill/>
              </a:ln>
              <a:solidFill>
                <a:srgbClr val="4472C4"/>
              </a:solidFill>
              <a:effectLst/>
              <a:uLnTx/>
              <a:uFillTx/>
            </a:endParaRPr>
          </a:p>
        </p:txBody>
      </p:sp>
      <p:sp>
        <p:nvSpPr>
          <p:cNvPr id="2" name="Rectangle 1"/>
          <p:cNvSpPr/>
          <p:nvPr/>
        </p:nvSpPr>
        <p:spPr>
          <a:xfrm>
            <a:off x="219878" y="3022532"/>
            <a:ext cx="8662737" cy="3693319"/>
          </a:xfrm>
          <a:prstGeom prst="rect">
            <a:avLst/>
          </a:prstGeom>
        </p:spPr>
        <p:txBody>
          <a:bodyPr wrap="square">
            <a:spAutoFit/>
          </a:bodyPr>
          <a:lstStyle/>
          <a:p>
            <a:r>
              <a:rPr lang="en-US" sz="1800" b="0" i="0" dirty="0" smtClean="0"/>
              <a:t>Statistics </a:t>
            </a:r>
            <a:r>
              <a:rPr lang="en-US" sz="1800" b="0" i="0" dirty="0"/>
              <a:t>over pixels after subtracting </a:t>
            </a:r>
            <a:r>
              <a:rPr lang="en-US" sz="1800" b="0" i="0" dirty="0" smtClean="0"/>
              <a:t>average image and adding mean.</a:t>
            </a:r>
          </a:p>
          <a:p>
            <a:r>
              <a:rPr lang="en-US" sz="1800" b="0" i="0" dirty="0" smtClean="0"/>
              <a:t>Mean=34329.7 </a:t>
            </a:r>
            <a:r>
              <a:rPr lang="en-US" sz="1800" b="0" i="0" dirty="0" err="1"/>
              <a:t>sqrt</a:t>
            </a:r>
            <a:r>
              <a:rPr lang="en-US" sz="1800" b="0" i="0" dirty="0"/>
              <a:t>=185.3 sigma= 178.4 sigma/</a:t>
            </a:r>
            <a:r>
              <a:rPr lang="en-US" sz="1800" b="0" i="0" dirty="0" err="1"/>
              <a:t>sqrt</a:t>
            </a:r>
            <a:r>
              <a:rPr lang="en-US" sz="1800" b="0" i="0" dirty="0"/>
              <a:t>= 0.95</a:t>
            </a:r>
          </a:p>
          <a:p>
            <a:endParaRPr lang="en-US" sz="1800" b="0" i="0" dirty="0" smtClean="0"/>
          </a:p>
          <a:p>
            <a:r>
              <a:rPr lang="en-US" sz="1800" b="0" i="0" dirty="0" smtClean="0"/>
              <a:t>This </a:t>
            </a:r>
            <a:r>
              <a:rPr lang="en-US" sz="1800" b="0" i="0" dirty="0"/>
              <a:t>says that once the average image is subtracted, the sigma is 178.4 which is very close to the square root of the mean.  This indicates that these are indeed the expected Poisson statistics.</a:t>
            </a:r>
          </a:p>
          <a:p>
            <a:endParaRPr lang="en-US" sz="1800" b="0" i="0" dirty="0" smtClean="0"/>
          </a:p>
          <a:p>
            <a:r>
              <a:rPr lang="en-US" sz="1800" b="0" i="0" dirty="0" smtClean="0"/>
              <a:t>What </a:t>
            </a:r>
            <a:r>
              <a:rPr lang="en-US" sz="1800" b="0" i="0" dirty="0"/>
              <a:t>it the source of the systematic variations in the image intensity which has a sigma of 3.1%.  </a:t>
            </a:r>
            <a:r>
              <a:rPr lang="en-US" sz="1800" b="0" i="0" dirty="0" smtClean="0"/>
              <a:t>Much larger </a:t>
            </a:r>
            <a:r>
              <a:rPr lang="en-US" sz="1800" b="0" i="0" dirty="0"/>
              <a:t>than we would like for doing studies of amorphous scattering where accurate estimates of small intensity variations are </a:t>
            </a:r>
            <a:r>
              <a:rPr lang="en-US" sz="1800" b="0" i="0" dirty="0" smtClean="0"/>
              <a:t>required.</a:t>
            </a:r>
          </a:p>
          <a:p>
            <a:endParaRPr lang="en-US" sz="1800" b="0" i="0" dirty="0"/>
          </a:p>
          <a:p>
            <a:r>
              <a:rPr lang="en-US" sz="1800" b="0" i="0" dirty="0" smtClean="0"/>
              <a:t>We </a:t>
            </a:r>
            <a:r>
              <a:rPr lang="en-US" sz="1800" b="0" i="0" dirty="0"/>
              <a:t>n</a:t>
            </a:r>
            <a:r>
              <a:rPr lang="en-US" sz="1800" b="0" i="0" dirty="0" smtClean="0"/>
              <a:t>eed to do our own flat field measurements.  Not yet done; need uniform scattering source and good statistics</a:t>
            </a:r>
            <a:endParaRPr lang="en-US" sz="1800" b="0" i="0" dirty="0"/>
          </a:p>
        </p:txBody>
      </p:sp>
      <p:pic>
        <p:nvPicPr>
          <p:cNvPr id="6" name="Picture 5"/>
          <p:cNvPicPr>
            <a:picLocks noChangeAspect="1"/>
          </p:cNvPicPr>
          <p:nvPr/>
        </p:nvPicPr>
        <p:blipFill>
          <a:blip r:embed="rId2"/>
          <a:stretch>
            <a:fillRect/>
          </a:stretch>
        </p:blipFill>
        <p:spPr>
          <a:xfrm>
            <a:off x="150281" y="667413"/>
            <a:ext cx="8686800" cy="2389798"/>
          </a:xfrm>
          <a:prstGeom prst="rect">
            <a:avLst/>
          </a:prstGeom>
        </p:spPr>
      </p:pic>
    </p:spTree>
    <p:extLst>
      <p:ext uri="{BB962C8B-B14F-4D97-AF65-F5344CB8AC3E}">
        <p14:creationId xmlns:p14="http://schemas.microsoft.com/office/powerpoint/2010/main" val="35689546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stretch>
            <a:fillRect/>
          </a:stretch>
        </p:blipFill>
        <p:spPr>
          <a:xfrm>
            <a:off x="35962" y="4070866"/>
            <a:ext cx="1813648" cy="1206900"/>
          </a:xfrm>
          <a:prstGeom prst="rect">
            <a:avLst/>
          </a:prstGeom>
        </p:spPr>
      </p:pic>
      <p:pic>
        <p:nvPicPr>
          <p:cNvPr id="37" name="Picture 36" descr="Screen Shot 2014-06-11 at 14.30.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7047" y="5031626"/>
            <a:ext cx="1964440" cy="1290253"/>
          </a:xfrm>
          <a:prstGeom prst="rect">
            <a:avLst/>
          </a:prstGeom>
        </p:spPr>
      </p:pic>
      <p:sp>
        <p:nvSpPr>
          <p:cNvPr id="2" name="TextBox 1"/>
          <p:cNvSpPr txBox="1"/>
          <p:nvPr/>
        </p:nvSpPr>
        <p:spPr>
          <a:xfrm>
            <a:off x="1788133" y="-49730"/>
            <a:ext cx="5567734"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Burst </a:t>
            </a: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laser heating &amp; XRD</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p:txBody>
      </p:sp>
      <p:sp>
        <p:nvSpPr>
          <p:cNvPr id="3" name="TextBox 2"/>
          <p:cNvSpPr txBox="1"/>
          <p:nvPr/>
        </p:nvSpPr>
        <p:spPr>
          <a:xfrm>
            <a:off x="2507807" y="585557"/>
            <a:ext cx="4208679" cy="923330"/>
          </a:xfrm>
          <a:prstGeom prst="rect">
            <a:avLst/>
          </a:prstGeom>
          <a:noFill/>
        </p:spPr>
        <p:txBody>
          <a:bodyPr wrap="square" rtlCol="0">
            <a:spAutoFit/>
          </a:bodyPr>
          <a:lstStyle/>
          <a:p>
            <a:pPr algn="ctr"/>
            <a:r>
              <a:rPr lang="en-US" b="1" dirty="0" smtClean="0">
                <a:solidFill>
                  <a:srgbClr val="C00000"/>
                </a:solidFill>
              </a:rPr>
              <a:t>Precise alignment of sample image</a:t>
            </a:r>
          </a:p>
          <a:p>
            <a:pPr algn="ctr"/>
            <a:r>
              <a:rPr lang="en-US" b="1" dirty="0" smtClean="0">
                <a:solidFill>
                  <a:srgbClr val="C00000"/>
                </a:solidFill>
              </a:rPr>
              <a:t> with five optical axes:  </a:t>
            </a:r>
          </a:p>
          <a:p>
            <a:pPr algn="ctr"/>
            <a:r>
              <a:rPr lang="en-US" b="1" dirty="0" smtClean="0">
                <a:solidFill>
                  <a:srgbClr val="C00000"/>
                </a:solidFill>
              </a:rPr>
              <a:t>x-ray(1), lasers(2)</a:t>
            </a:r>
            <a:r>
              <a:rPr lang="en-US" b="1" dirty="0">
                <a:solidFill>
                  <a:srgbClr val="C00000"/>
                </a:solidFill>
              </a:rPr>
              <a:t> </a:t>
            </a:r>
            <a:r>
              <a:rPr lang="en-US" b="1" dirty="0" smtClean="0">
                <a:solidFill>
                  <a:srgbClr val="C00000"/>
                </a:solidFill>
              </a:rPr>
              <a:t>and spectroscopy(2) </a:t>
            </a:r>
            <a:endParaRPr lang="en-US" b="1" dirty="0">
              <a:solidFill>
                <a:srgbClr val="C00000"/>
              </a:solidFill>
            </a:endParaRPr>
          </a:p>
        </p:txBody>
      </p:sp>
      <p:cxnSp>
        <p:nvCxnSpPr>
          <p:cNvPr id="5" name="Elbow Connector 4"/>
          <p:cNvCxnSpPr/>
          <p:nvPr/>
        </p:nvCxnSpPr>
        <p:spPr>
          <a:xfrm flipV="1">
            <a:off x="1867040" y="1992868"/>
            <a:ext cx="1905000" cy="838200"/>
          </a:xfrm>
          <a:prstGeom prst="bentConnector3">
            <a:avLst>
              <a:gd name="adj1" fmla="val 25172"/>
            </a:avLst>
          </a:prstGeom>
          <a:ln w="28575"/>
        </p:spPr>
        <p:style>
          <a:lnRef idx="1">
            <a:schemeClr val="dk1"/>
          </a:lnRef>
          <a:fillRef idx="0">
            <a:schemeClr val="dk1"/>
          </a:fillRef>
          <a:effectRef idx="0">
            <a:schemeClr val="dk1"/>
          </a:effectRef>
          <a:fontRef idx="minor">
            <a:schemeClr val="tx1"/>
          </a:fontRef>
        </p:style>
      </p:cxnSp>
      <p:cxnSp>
        <p:nvCxnSpPr>
          <p:cNvPr id="8" name="Elbow Connector 7"/>
          <p:cNvCxnSpPr/>
          <p:nvPr/>
        </p:nvCxnSpPr>
        <p:spPr>
          <a:xfrm rot="10800000">
            <a:off x="3772040" y="1992868"/>
            <a:ext cx="3352800" cy="838200"/>
          </a:xfrm>
          <a:prstGeom prst="bentConnector3">
            <a:avLst>
              <a:gd name="adj1" fmla="val 14891"/>
            </a:avLst>
          </a:prstGeom>
          <a:ln w="28575">
            <a:headEnd type="triangle"/>
            <a:tailEnd type="none"/>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3543440" y="1611868"/>
            <a:ext cx="2175596" cy="369332"/>
          </a:xfrm>
          <a:prstGeom prst="rect">
            <a:avLst/>
          </a:prstGeom>
          <a:noFill/>
        </p:spPr>
        <p:txBody>
          <a:bodyPr wrap="none" rtlCol="0">
            <a:spAutoFit/>
          </a:bodyPr>
          <a:lstStyle/>
          <a:p>
            <a:r>
              <a:rPr lang="en-US" b="1" dirty="0" smtClean="0"/>
              <a:t>Laser ON (0.2s – 10s)</a:t>
            </a:r>
            <a:endParaRPr lang="en-US" b="1" dirty="0"/>
          </a:p>
        </p:txBody>
      </p:sp>
      <p:cxnSp>
        <p:nvCxnSpPr>
          <p:cNvPr id="17" name="Elbow Connector 16"/>
          <p:cNvCxnSpPr/>
          <p:nvPr/>
        </p:nvCxnSpPr>
        <p:spPr>
          <a:xfrm flipV="1">
            <a:off x="1943240" y="3059668"/>
            <a:ext cx="1828800" cy="838200"/>
          </a:xfrm>
          <a:prstGeom prst="bentConnector3">
            <a:avLst>
              <a:gd name="adj1" fmla="val 28161"/>
            </a:avLst>
          </a:prstGeom>
          <a:ln w="28575"/>
        </p:spPr>
        <p:style>
          <a:lnRef idx="1">
            <a:schemeClr val="dk1"/>
          </a:lnRef>
          <a:fillRef idx="0">
            <a:schemeClr val="dk1"/>
          </a:fillRef>
          <a:effectRef idx="0">
            <a:schemeClr val="dk1"/>
          </a:effectRef>
          <a:fontRef idx="minor">
            <a:schemeClr val="tx1"/>
          </a:fontRef>
        </p:style>
      </p:cxnSp>
      <p:cxnSp>
        <p:nvCxnSpPr>
          <p:cNvPr id="18" name="Elbow Connector 17"/>
          <p:cNvCxnSpPr/>
          <p:nvPr/>
        </p:nvCxnSpPr>
        <p:spPr>
          <a:xfrm rot="10800000">
            <a:off x="3748520" y="3059668"/>
            <a:ext cx="3276600" cy="838200"/>
          </a:xfrm>
          <a:prstGeom prst="bentConnector3">
            <a:avLst>
              <a:gd name="adj1" fmla="val 14715"/>
            </a:avLst>
          </a:prstGeom>
          <a:ln w="28575">
            <a:headEnd type="triangle"/>
            <a:tailEnd type="none"/>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3543440" y="2678668"/>
            <a:ext cx="1900007" cy="369332"/>
          </a:xfrm>
          <a:prstGeom prst="rect">
            <a:avLst/>
          </a:prstGeom>
          <a:noFill/>
        </p:spPr>
        <p:txBody>
          <a:bodyPr wrap="none" rtlCol="0">
            <a:spAutoFit/>
          </a:bodyPr>
          <a:lstStyle/>
          <a:p>
            <a:r>
              <a:rPr lang="en-US" b="1" dirty="0" smtClean="0"/>
              <a:t>X-ray detector ON</a:t>
            </a:r>
            <a:endParaRPr lang="en-US" b="1" dirty="0"/>
          </a:p>
        </p:txBody>
      </p:sp>
      <p:sp>
        <p:nvSpPr>
          <p:cNvPr id="24" name="TextBox 23"/>
          <p:cNvSpPr txBox="1"/>
          <p:nvPr/>
        </p:nvSpPr>
        <p:spPr>
          <a:xfrm>
            <a:off x="3543440" y="3886200"/>
            <a:ext cx="2157642" cy="369332"/>
          </a:xfrm>
          <a:prstGeom prst="rect">
            <a:avLst/>
          </a:prstGeom>
          <a:noFill/>
        </p:spPr>
        <p:txBody>
          <a:bodyPr wrap="none" rtlCol="0">
            <a:spAutoFit/>
          </a:bodyPr>
          <a:lstStyle/>
          <a:p>
            <a:r>
              <a:rPr lang="en-US" b="1" dirty="0" smtClean="0"/>
              <a:t>T measurements ON</a:t>
            </a:r>
            <a:endParaRPr lang="en-US" b="1" dirty="0"/>
          </a:p>
        </p:txBody>
      </p:sp>
      <p:grpSp>
        <p:nvGrpSpPr>
          <p:cNvPr id="4" name="Group 35"/>
          <p:cNvGrpSpPr/>
          <p:nvPr/>
        </p:nvGrpSpPr>
        <p:grpSpPr>
          <a:xfrm>
            <a:off x="3086240" y="4278868"/>
            <a:ext cx="1676400" cy="838200"/>
            <a:chOff x="3200400" y="3886200"/>
            <a:chExt cx="1676400" cy="838200"/>
          </a:xfrm>
        </p:grpSpPr>
        <p:cxnSp>
          <p:nvCxnSpPr>
            <p:cNvPr id="27" name="Elbow Connector 26"/>
            <p:cNvCxnSpPr/>
            <p:nvPr/>
          </p:nvCxnSpPr>
          <p:spPr>
            <a:xfrm rot="10800000">
              <a:off x="3810000" y="3886200"/>
              <a:ext cx="1066800" cy="838200"/>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cxnSp>
          <p:nvCxnSpPr>
            <p:cNvPr id="28" name="Elbow Connector 27"/>
            <p:cNvCxnSpPr/>
            <p:nvPr/>
          </p:nvCxnSpPr>
          <p:spPr>
            <a:xfrm flipV="1">
              <a:off x="3200400" y="3886200"/>
              <a:ext cx="1143000" cy="838200"/>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grpSp>
      <p:grpSp>
        <p:nvGrpSpPr>
          <p:cNvPr id="6" name="Group 36"/>
          <p:cNvGrpSpPr/>
          <p:nvPr/>
        </p:nvGrpSpPr>
        <p:grpSpPr>
          <a:xfrm>
            <a:off x="4229240" y="4278868"/>
            <a:ext cx="1676400" cy="838200"/>
            <a:chOff x="3200400" y="3886200"/>
            <a:chExt cx="1676400" cy="838200"/>
          </a:xfrm>
        </p:grpSpPr>
        <p:cxnSp>
          <p:nvCxnSpPr>
            <p:cNvPr id="38" name="Elbow Connector 37"/>
            <p:cNvCxnSpPr/>
            <p:nvPr/>
          </p:nvCxnSpPr>
          <p:spPr>
            <a:xfrm rot="10800000">
              <a:off x="3810000" y="3886200"/>
              <a:ext cx="1066800" cy="838200"/>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cxnSp>
          <p:nvCxnSpPr>
            <p:cNvPr id="39" name="Elbow Connector 38"/>
            <p:cNvCxnSpPr/>
            <p:nvPr/>
          </p:nvCxnSpPr>
          <p:spPr>
            <a:xfrm flipV="1">
              <a:off x="3200400" y="3886200"/>
              <a:ext cx="1143000" cy="838200"/>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grpSp>
      <p:cxnSp>
        <p:nvCxnSpPr>
          <p:cNvPr id="41" name="Elbow Connector 40"/>
          <p:cNvCxnSpPr/>
          <p:nvPr/>
        </p:nvCxnSpPr>
        <p:spPr>
          <a:xfrm rot="10800000">
            <a:off x="5981840" y="4278868"/>
            <a:ext cx="1066800" cy="838200"/>
          </a:xfrm>
          <a:prstGeom prst="bentConnector3">
            <a:avLst>
              <a:gd name="adj1" fmla="val 50000"/>
            </a:avLst>
          </a:prstGeom>
          <a:ln w="28575">
            <a:headEnd type="triangle"/>
            <a:tailEnd type="none"/>
          </a:ln>
        </p:spPr>
        <p:style>
          <a:lnRef idx="1">
            <a:schemeClr val="dk1"/>
          </a:lnRef>
          <a:fillRef idx="0">
            <a:schemeClr val="dk1"/>
          </a:fillRef>
          <a:effectRef idx="0">
            <a:schemeClr val="dk1"/>
          </a:effectRef>
          <a:fontRef idx="minor">
            <a:schemeClr val="tx1"/>
          </a:fontRef>
        </p:style>
      </p:cxnSp>
      <p:cxnSp>
        <p:nvCxnSpPr>
          <p:cNvPr id="42" name="Elbow Connector 41"/>
          <p:cNvCxnSpPr/>
          <p:nvPr/>
        </p:nvCxnSpPr>
        <p:spPr>
          <a:xfrm flipV="1">
            <a:off x="5372240" y="4278868"/>
            <a:ext cx="1143000" cy="838200"/>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grpSp>
        <p:nvGrpSpPr>
          <p:cNvPr id="7" name="Group 42"/>
          <p:cNvGrpSpPr/>
          <p:nvPr/>
        </p:nvGrpSpPr>
        <p:grpSpPr>
          <a:xfrm>
            <a:off x="1943240" y="4278868"/>
            <a:ext cx="1676400" cy="838200"/>
            <a:chOff x="3200400" y="3886200"/>
            <a:chExt cx="1676400" cy="838200"/>
          </a:xfrm>
        </p:grpSpPr>
        <p:cxnSp>
          <p:nvCxnSpPr>
            <p:cNvPr id="44" name="Elbow Connector 43"/>
            <p:cNvCxnSpPr/>
            <p:nvPr/>
          </p:nvCxnSpPr>
          <p:spPr>
            <a:xfrm rot="10800000">
              <a:off x="3810000" y="3886200"/>
              <a:ext cx="1066800" cy="838200"/>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cxnSp>
          <p:nvCxnSpPr>
            <p:cNvPr id="45" name="Elbow Connector 44"/>
            <p:cNvCxnSpPr/>
            <p:nvPr/>
          </p:nvCxnSpPr>
          <p:spPr>
            <a:xfrm flipV="1">
              <a:off x="3200400" y="3886200"/>
              <a:ext cx="1143000" cy="838200"/>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grpSp>
      <p:sp>
        <p:nvSpPr>
          <p:cNvPr id="64" name="TextBox 63"/>
          <p:cNvSpPr txBox="1"/>
          <p:nvPr/>
        </p:nvSpPr>
        <p:spPr>
          <a:xfrm>
            <a:off x="7127898" y="2488233"/>
            <a:ext cx="1680204" cy="1077218"/>
          </a:xfrm>
          <a:prstGeom prst="rect">
            <a:avLst/>
          </a:prstGeom>
          <a:noFill/>
        </p:spPr>
        <p:txBody>
          <a:bodyPr wrap="none" rtlCol="0">
            <a:spAutoFit/>
          </a:bodyPr>
          <a:lstStyle/>
          <a:p>
            <a:pPr marL="285750" indent="-285750">
              <a:buFont typeface="Wingdings" charset="0"/>
              <a:buChar char="à"/>
            </a:pPr>
            <a:r>
              <a:rPr lang="en-US" sz="1600" b="1" i="1" dirty="0" smtClean="0">
                <a:solidFill>
                  <a:srgbClr val="0070C0"/>
                </a:solidFill>
              </a:rPr>
              <a:t>calculate T</a:t>
            </a:r>
          </a:p>
          <a:p>
            <a:r>
              <a:rPr lang="en-US" sz="1600" b="1" i="1" dirty="0" smtClean="0">
                <a:solidFill>
                  <a:srgbClr val="0070C0"/>
                </a:solidFill>
                <a:sym typeface="Wingdings" pitchFamily="2" charset="2"/>
              </a:rPr>
              <a:t></a:t>
            </a:r>
            <a:r>
              <a:rPr lang="en-US" sz="1600" b="1" i="1" dirty="0" smtClean="0">
                <a:solidFill>
                  <a:srgbClr val="0070C0"/>
                </a:solidFill>
              </a:rPr>
              <a:t> integrate XRD </a:t>
            </a:r>
          </a:p>
          <a:p>
            <a:r>
              <a:rPr lang="en-US" sz="1600" b="1" i="1" dirty="0">
                <a:solidFill>
                  <a:srgbClr val="0070C0"/>
                </a:solidFill>
                <a:sym typeface="Wingdings" pitchFamily="2" charset="2"/>
              </a:rPr>
              <a:t> RT </a:t>
            </a:r>
            <a:r>
              <a:rPr lang="en-US" sz="1600" b="1" i="1" dirty="0">
                <a:solidFill>
                  <a:srgbClr val="0070C0"/>
                </a:solidFill>
              </a:rPr>
              <a:t>XRD </a:t>
            </a:r>
          </a:p>
          <a:p>
            <a:r>
              <a:rPr lang="en-US" sz="1600" b="1" i="1" dirty="0" smtClean="0">
                <a:solidFill>
                  <a:srgbClr val="0070C0"/>
                </a:solidFill>
                <a:sym typeface="Wingdings" pitchFamily="2" charset="2"/>
              </a:rPr>
              <a:t></a:t>
            </a:r>
            <a:r>
              <a:rPr lang="en-US" sz="1600" b="1" i="1" dirty="0" smtClean="0">
                <a:solidFill>
                  <a:srgbClr val="0070C0"/>
                </a:solidFill>
              </a:rPr>
              <a:t> </a:t>
            </a:r>
            <a:r>
              <a:rPr lang="en-US" sz="1600" b="1" i="1" dirty="0">
                <a:solidFill>
                  <a:srgbClr val="0070C0"/>
                </a:solidFill>
              </a:rPr>
              <a:t>update </a:t>
            </a:r>
            <a:r>
              <a:rPr lang="en-US" sz="1600" b="1" i="1" dirty="0" smtClean="0">
                <a:solidFill>
                  <a:srgbClr val="0070C0"/>
                </a:solidFill>
              </a:rPr>
              <a:t>log-file</a:t>
            </a:r>
          </a:p>
        </p:txBody>
      </p:sp>
      <p:sp>
        <p:nvSpPr>
          <p:cNvPr id="66" name="TextBox 65"/>
          <p:cNvSpPr txBox="1"/>
          <p:nvPr/>
        </p:nvSpPr>
        <p:spPr>
          <a:xfrm>
            <a:off x="3042248" y="2944099"/>
            <a:ext cx="3379147" cy="584775"/>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no user interaction</a:t>
            </a:r>
            <a:endParaRPr lang="en-U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10" name="Picture 9"/>
          <p:cNvPicPr>
            <a:picLocks noChangeAspect="1"/>
          </p:cNvPicPr>
          <p:nvPr/>
        </p:nvPicPr>
        <p:blipFill>
          <a:blip r:embed="rId5" cstate="print"/>
          <a:stretch>
            <a:fillRect/>
          </a:stretch>
        </p:blipFill>
        <p:spPr>
          <a:xfrm rot="10800000">
            <a:off x="375186" y="1850064"/>
            <a:ext cx="1176778" cy="1176778"/>
          </a:xfrm>
          <a:prstGeom prst="rect">
            <a:avLst/>
          </a:prstGeom>
        </p:spPr>
      </p:pic>
      <p:pic>
        <p:nvPicPr>
          <p:cNvPr id="11" name="Picture 10"/>
          <p:cNvPicPr>
            <a:picLocks noChangeAspect="1"/>
          </p:cNvPicPr>
          <p:nvPr/>
        </p:nvPicPr>
        <p:blipFill>
          <a:blip r:embed="rId6" cstate="print"/>
          <a:stretch>
            <a:fillRect/>
          </a:stretch>
        </p:blipFill>
        <p:spPr>
          <a:xfrm flipH="1">
            <a:off x="282251" y="2905352"/>
            <a:ext cx="1328216" cy="1106847"/>
          </a:xfrm>
          <a:prstGeom prst="rect">
            <a:avLst/>
          </a:prstGeom>
        </p:spPr>
      </p:pic>
      <p:pic>
        <p:nvPicPr>
          <p:cNvPr id="31" name="Picture 2"/>
          <p:cNvPicPr>
            <a:picLocks noChangeAspect="1" noChangeArrowheads="1"/>
          </p:cNvPicPr>
          <p:nvPr/>
        </p:nvPicPr>
        <p:blipFill>
          <a:blip r:embed="rId7" cstate="print"/>
          <a:srcRect/>
          <a:stretch>
            <a:fillRect/>
          </a:stretch>
        </p:blipFill>
        <p:spPr bwMode="auto">
          <a:xfrm>
            <a:off x="7216025" y="214628"/>
            <a:ext cx="1803220" cy="1897202"/>
          </a:xfrm>
          <a:prstGeom prst="rect">
            <a:avLst/>
          </a:prstGeom>
          <a:noFill/>
          <a:ln w="9525" algn="ctr">
            <a:noFill/>
            <a:miter lim="800000"/>
            <a:headEnd/>
            <a:tailEnd/>
          </a:ln>
          <a:effectLst/>
        </p:spPr>
      </p:pic>
      <p:pic>
        <p:nvPicPr>
          <p:cNvPr id="9" name="Picture 8"/>
          <p:cNvPicPr>
            <a:picLocks noChangeAspect="1"/>
          </p:cNvPicPr>
          <p:nvPr/>
        </p:nvPicPr>
        <p:blipFill>
          <a:blip r:embed="rId8"/>
          <a:stretch>
            <a:fillRect/>
          </a:stretch>
        </p:blipFill>
        <p:spPr>
          <a:xfrm>
            <a:off x="338867" y="5275350"/>
            <a:ext cx="1542265" cy="1246151"/>
          </a:xfrm>
          <a:prstGeom prst="rect">
            <a:avLst/>
          </a:prstGeom>
        </p:spPr>
      </p:pic>
      <p:sp>
        <p:nvSpPr>
          <p:cNvPr id="19" name="Rectangle 18"/>
          <p:cNvSpPr/>
          <p:nvPr/>
        </p:nvSpPr>
        <p:spPr>
          <a:xfrm>
            <a:off x="1604493" y="2814069"/>
            <a:ext cx="731290" cy="338554"/>
          </a:xfrm>
          <a:prstGeom prst="rect">
            <a:avLst/>
          </a:prstGeom>
        </p:spPr>
        <p:txBody>
          <a:bodyPr wrap="none">
            <a:spAutoFit/>
          </a:bodyPr>
          <a:lstStyle/>
          <a:p>
            <a:r>
              <a:rPr lang="en-US" sz="1600" b="1" i="1" smtClean="0">
                <a:solidFill>
                  <a:srgbClr val="0000FF"/>
                </a:solidFill>
              </a:rPr>
              <a:t>Laser</a:t>
            </a:r>
            <a:endParaRPr lang="en-US" dirty="0"/>
          </a:p>
        </p:txBody>
      </p:sp>
      <p:sp>
        <p:nvSpPr>
          <p:cNvPr id="20" name="Rectangle 19"/>
          <p:cNvSpPr/>
          <p:nvPr/>
        </p:nvSpPr>
        <p:spPr>
          <a:xfrm>
            <a:off x="1493698" y="3870101"/>
            <a:ext cx="1016625" cy="338554"/>
          </a:xfrm>
          <a:prstGeom prst="rect">
            <a:avLst/>
          </a:prstGeom>
        </p:spPr>
        <p:txBody>
          <a:bodyPr wrap="none">
            <a:spAutoFit/>
          </a:bodyPr>
          <a:lstStyle/>
          <a:p>
            <a:r>
              <a:rPr lang="en-US" sz="1600" b="1" i="1" smtClean="0">
                <a:solidFill>
                  <a:srgbClr val="0000FF"/>
                </a:solidFill>
              </a:rPr>
              <a:t>Detector</a:t>
            </a:r>
            <a:endParaRPr lang="en-US" dirty="0"/>
          </a:p>
        </p:txBody>
      </p:sp>
      <p:sp>
        <p:nvSpPr>
          <p:cNvPr id="22" name="Rectangle 21"/>
          <p:cNvSpPr/>
          <p:nvPr/>
        </p:nvSpPr>
        <p:spPr>
          <a:xfrm>
            <a:off x="1271830" y="5051914"/>
            <a:ext cx="1477071" cy="338554"/>
          </a:xfrm>
          <a:prstGeom prst="rect">
            <a:avLst/>
          </a:prstGeom>
        </p:spPr>
        <p:txBody>
          <a:bodyPr wrap="none">
            <a:spAutoFit/>
          </a:bodyPr>
          <a:lstStyle/>
          <a:p>
            <a:r>
              <a:rPr lang="en-US" sz="1600" b="1" i="1" dirty="0" smtClean="0">
                <a:solidFill>
                  <a:srgbClr val="0000FF"/>
                </a:solidFill>
              </a:rPr>
              <a:t>Temperature </a:t>
            </a:r>
            <a:endParaRPr lang="en-US" dirty="0"/>
          </a:p>
        </p:txBody>
      </p:sp>
      <p:sp>
        <p:nvSpPr>
          <p:cNvPr id="15" name="TextBox 14"/>
          <p:cNvSpPr txBox="1"/>
          <p:nvPr/>
        </p:nvSpPr>
        <p:spPr>
          <a:xfrm>
            <a:off x="1546626" y="5613904"/>
            <a:ext cx="1495622" cy="369332"/>
          </a:xfrm>
          <a:prstGeom prst="rect">
            <a:avLst/>
          </a:prstGeom>
          <a:noFill/>
        </p:spPr>
        <p:txBody>
          <a:bodyPr wrap="none" rtlCol="0">
            <a:spAutoFit/>
          </a:bodyPr>
          <a:lstStyle/>
          <a:p>
            <a:r>
              <a:rPr lang="en-US" b="1" i="1" dirty="0" smtClean="0">
                <a:solidFill>
                  <a:srgbClr val="FF6600"/>
                </a:solidFill>
              </a:rPr>
              <a:t>EPICS control</a:t>
            </a:r>
            <a:endParaRPr lang="en-US" b="1" i="1" dirty="0">
              <a:solidFill>
                <a:srgbClr val="FF6600"/>
              </a:solidFill>
            </a:endParaRPr>
          </a:p>
        </p:txBody>
      </p:sp>
      <p:pic>
        <p:nvPicPr>
          <p:cNvPr id="36" name="Picture 35" descr="Screen Shot 2014-06-11 at 13.37.40.png"/>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93699" y="3765154"/>
            <a:ext cx="1890797" cy="1287895"/>
          </a:xfrm>
          <a:prstGeom prst="rect">
            <a:avLst/>
          </a:prstGeom>
        </p:spPr>
      </p:pic>
      <p:sp>
        <p:nvSpPr>
          <p:cNvPr id="23" name="TextBox 22"/>
          <p:cNvSpPr txBox="1"/>
          <p:nvPr/>
        </p:nvSpPr>
        <p:spPr>
          <a:xfrm>
            <a:off x="-211015" y="6002215"/>
            <a:ext cx="184731" cy="369332"/>
          </a:xfrm>
          <a:prstGeom prst="rect">
            <a:avLst/>
          </a:prstGeom>
          <a:noFill/>
        </p:spPr>
        <p:txBody>
          <a:bodyPr wrap="none" rtlCol="0">
            <a:spAutoFit/>
          </a:bodyPr>
          <a:lstStyle/>
          <a:p>
            <a:endParaRPr lang="en-US" dirty="0"/>
          </a:p>
        </p:txBody>
      </p:sp>
      <p:cxnSp>
        <p:nvCxnSpPr>
          <p:cNvPr id="26" name="Straight Arrow Connector 25"/>
          <p:cNvCxnSpPr/>
          <p:nvPr/>
        </p:nvCxnSpPr>
        <p:spPr>
          <a:xfrm>
            <a:off x="1693516" y="6096000"/>
            <a:ext cx="1447800" cy="0"/>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
        <p:nvSpPr>
          <p:cNvPr id="2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7"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84387" y="5275350"/>
            <a:ext cx="2897256" cy="151053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V:\prism\DATA\Clemens\Screen Shot 2014-03-10 at 8.36.12 PM.png"/>
          <p:cNvPicPr>
            <a:picLocks noChangeAspect="1" noChangeArrowheads="1"/>
          </p:cNvPicPr>
          <p:nvPr/>
        </p:nvPicPr>
        <p:blipFill>
          <a:blip r:embed="rId12" cstate="print"/>
          <a:srcRect/>
          <a:stretch>
            <a:fillRect/>
          </a:stretch>
        </p:blipFill>
        <p:spPr bwMode="auto">
          <a:xfrm>
            <a:off x="7183469" y="6242172"/>
            <a:ext cx="1765362" cy="548874"/>
          </a:xfrm>
          <a:prstGeom prst="rect">
            <a:avLst/>
          </a:prstGeom>
          <a:noFill/>
        </p:spPr>
      </p:pic>
      <p:pic>
        <p:nvPicPr>
          <p:cNvPr id="46" name="Picture 2" descr="C:\Users\Vitali\Documents\Work\Conference\AGU\AGU_winter_2013\flat.png"/>
          <p:cNvPicPr>
            <a:picLocks noChangeAspect="1" noChangeArrowheads="1"/>
          </p:cNvPicPr>
          <p:nvPr/>
        </p:nvPicPr>
        <p:blipFill>
          <a:blip r:embed="rId13" cstate="print"/>
          <a:srcRect/>
          <a:stretch>
            <a:fillRect/>
          </a:stretch>
        </p:blipFill>
        <p:spPr bwMode="auto">
          <a:xfrm>
            <a:off x="21648" y="362493"/>
            <a:ext cx="1885208" cy="1406939"/>
          </a:xfrm>
          <a:prstGeom prst="rect">
            <a:avLst/>
          </a:prstGeom>
          <a:noFill/>
        </p:spPr>
      </p:pic>
      <p:sp>
        <p:nvSpPr>
          <p:cNvPr id="47" name="TextBox 46"/>
          <p:cNvSpPr txBox="1"/>
          <p:nvPr/>
        </p:nvSpPr>
        <p:spPr>
          <a:xfrm>
            <a:off x="2476041" y="2187286"/>
            <a:ext cx="685444" cy="369332"/>
          </a:xfrm>
          <a:prstGeom prst="rect">
            <a:avLst/>
          </a:prstGeom>
          <a:noFill/>
        </p:spPr>
        <p:txBody>
          <a:bodyPr wrap="none" rtlCol="0">
            <a:spAutoFit/>
          </a:bodyPr>
          <a:lstStyle/>
          <a:p>
            <a:r>
              <a:rPr lang="en-US" dirty="0" smtClean="0"/>
              <a:t>delay</a:t>
            </a:r>
            <a:endParaRPr lang="en-US" dirty="0"/>
          </a:p>
        </p:txBody>
      </p:sp>
      <p:cxnSp>
        <p:nvCxnSpPr>
          <p:cNvPr id="48" name="Straight Connector 47"/>
          <p:cNvCxnSpPr/>
          <p:nvPr/>
        </p:nvCxnSpPr>
        <p:spPr>
          <a:xfrm flipH="1" flipV="1">
            <a:off x="2472072" y="2703154"/>
            <a:ext cx="3969" cy="404396"/>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2502034" y="2524322"/>
            <a:ext cx="169610" cy="150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372076" y="1547479"/>
            <a:ext cx="620683"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dirty="0">
                <a:solidFill>
                  <a:srgbClr val="FFFF00"/>
                </a:solidFill>
              </a:rPr>
              <a:t>start</a:t>
            </a:r>
          </a:p>
        </p:txBody>
      </p:sp>
      <p:sp>
        <p:nvSpPr>
          <p:cNvPr id="51" name="TextBox 50"/>
          <p:cNvSpPr txBox="1"/>
          <p:nvPr/>
        </p:nvSpPr>
        <p:spPr>
          <a:xfrm>
            <a:off x="6022350" y="1509711"/>
            <a:ext cx="595273"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dirty="0">
                <a:solidFill>
                  <a:srgbClr val="FF0000"/>
                </a:solidFill>
              </a:rPr>
              <a:t>stop</a:t>
            </a:r>
          </a:p>
        </p:txBody>
      </p:sp>
      <p:sp>
        <p:nvSpPr>
          <p:cNvPr id="52" name="TextBox 51"/>
          <p:cNvSpPr txBox="1"/>
          <p:nvPr/>
        </p:nvSpPr>
        <p:spPr>
          <a:xfrm>
            <a:off x="1558941" y="2481202"/>
            <a:ext cx="786434" cy="369332"/>
          </a:xfrm>
          <a:prstGeom prst="rect">
            <a:avLst/>
          </a:prstGeom>
          <a:noFill/>
        </p:spPr>
        <p:txBody>
          <a:bodyPr wrap="none" rtlCol="0">
            <a:spAutoFit/>
          </a:bodyPr>
          <a:lstStyle/>
          <a:p>
            <a:r>
              <a:rPr lang="en-US" smtClean="0"/>
              <a:t>power</a:t>
            </a:r>
            <a:endParaRPr lang="en-US"/>
          </a:p>
        </p:txBody>
      </p:sp>
      <p:sp>
        <p:nvSpPr>
          <p:cNvPr id="53" name="TextBox 52"/>
          <p:cNvSpPr txBox="1"/>
          <p:nvPr/>
        </p:nvSpPr>
        <p:spPr>
          <a:xfrm>
            <a:off x="1455210" y="3516159"/>
            <a:ext cx="1046825" cy="369332"/>
          </a:xfrm>
          <a:prstGeom prst="rect">
            <a:avLst/>
          </a:prstGeom>
          <a:noFill/>
        </p:spPr>
        <p:txBody>
          <a:bodyPr wrap="none" rtlCol="0">
            <a:spAutoFit/>
          </a:bodyPr>
          <a:lstStyle/>
          <a:p>
            <a:r>
              <a:rPr lang="en-US" dirty="0" smtClean="0"/>
              <a:t>exposure</a:t>
            </a:r>
            <a:endParaRPr lang="en-US" dirty="0"/>
          </a:p>
        </p:txBody>
      </p:sp>
      <p:sp>
        <p:nvSpPr>
          <p:cNvPr id="54" name="TextBox 53"/>
          <p:cNvSpPr txBox="1"/>
          <p:nvPr/>
        </p:nvSpPr>
        <p:spPr>
          <a:xfrm>
            <a:off x="1508709" y="4798047"/>
            <a:ext cx="1046825" cy="369332"/>
          </a:xfrm>
          <a:prstGeom prst="rect">
            <a:avLst/>
          </a:prstGeom>
          <a:noFill/>
        </p:spPr>
        <p:txBody>
          <a:bodyPr wrap="none" rtlCol="0">
            <a:spAutoFit/>
          </a:bodyPr>
          <a:lstStyle/>
          <a:p>
            <a:r>
              <a:rPr lang="en-US" dirty="0" smtClean="0"/>
              <a:t>exposure</a:t>
            </a:r>
            <a:endParaRPr lang="en-US" dirty="0"/>
          </a:p>
        </p:txBody>
      </p:sp>
      <p:pic>
        <p:nvPicPr>
          <p:cNvPr id="55" name="Picture 54"/>
          <p:cNvPicPr>
            <a:picLocks noChangeAspect="1"/>
          </p:cNvPicPr>
          <p:nvPr/>
        </p:nvPicPr>
        <p:blipFill>
          <a:blip r:embed="rId14">
            <a:clrChange>
              <a:clrFrom>
                <a:srgbClr val="FFFFFF"/>
              </a:clrFrom>
              <a:clrTo>
                <a:srgbClr val="FFFFFF">
                  <a:alpha val="0"/>
                </a:srgbClr>
              </a:clrTo>
            </a:clrChange>
          </a:blip>
          <a:stretch>
            <a:fillRect/>
          </a:stretch>
        </p:blipFill>
        <p:spPr>
          <a:xfrm flipH="1">
            <a:off x="6803" y="3065976"/>
            <a:ext cx="1270850" cy="1200090"/>
          </a:xfrm>
          <a:prstGeom prst="rect">
            <a:avLst/>
          </a:prstGeom>
        </p:spPr>
      </p:pic>
      <p:sp>
        <p:nvSpPr>
          <p:cNvPr id="56" name="TextBox 55"/>
          <p:cNvSpPr txBox="1"/>
          <p:nvPr/>
        </p:nvSpPr>
        <p:spPr>
          <a:xfrm>
            <a:off x="506431" y="3396947"/>
            <a:ext cx="623095" cy="338554"/>
          </a:xfrm>
          <a:prstGeom prst="rect">
            <a:avLst/>
          </a:prstGeom>
          <a:solidFill>
            <a:schemeClr val="bg1">
              <a:lumMod val="95000"/>
            </a:schemeClr>
          </a:solidFill>
        </p:spPr>
        <p:txBody>
          <a:bodyPr wrap="square" rtlCol="0">
            <a:spAutoFit/>
          </a:bodyPr>
          <a:lstStyle/>
          <a:p>
            <a:r>
              <a:rPr lang="en-US" sz="1600" b="1" dirty="0" err="1" smtClean="0"/>
              <a:t>CdTe</a:t>
            </a:r>
            <a:endParaRPr lang="en-US" sz="1600" b="1" dirty="0"/>
          </a:p>
        </p:txBody>
      </p:sp>
    </p:spTree>
    <p:extLst>
      <p:ext uri="{BB962C8B-B14F-4D97-AF65-F5344CB8AC3E}">
        <p14:creationId xmlns:p14="http://schemas.microsoft.com/office/powerpoint/2010/main" val="229050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097"/>
                                        </p:tgtEl>
                                        <p:attrNameLst>
                                          <p:attrName>style.visibility</p:attrName>
                                        </p:attrNameLst>
                                      </p:cBhvr>
                                      <p:to>
                                        <p:strVal val="visible"/>
                                      </p:to>
                                    </p:set>
                                    <p:anim calcmode="lin" valueType="num">
                                      <p:cBhvr additive="base">
                                        <p:cTn id="37" dur="500" fill="hold"/>
                                        <p:tgtEl>
                                          <p:spTgt spid="4097"/>
                                        </p:tgtEl>
                                        <p:attrNameLst>
                                          <p:attrName>ppt_x</p:attrName>
                                        </p:attrNameLst>
                                      </p:cBhvr>
                                      <p:tavLst>
                                        <p:tav tm="0">
                                          <p:val>
                                            <p:strVal val="#ppt_x"/>
                                          </p:val>
                                        </p:tav>
                                        <p:tav tm="100000">
                                          <p:val>
                                            <p:strVal val="#ppt_x"/>
                                          </p:val>
                                        </p:tav>
                                      </p:tavLst>
                                    </p:anim>
                                    <p:anim calcmode="lin" valueType="num">
                                      <p:cBhvr additive="base">
                                        <p:cTn id="38" dur="500" fill="hold"/>
                                        <p:tgtEl>
                                          <p:spTgt spid="409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additive="base">
                                        <p:cTn id="61" dur="500" fill="hold"/>
                                        <p:tgtEl>
                                          <p:spTgt spid="48"/>
                                        </p:tgtEl>
                                        <p:attrNameLst>
                                          <p:attrName>ppt_x</p:attrName>
                                        </p:attrNameLst>
                                      </p:cBhvr>
                                      <p:tavLst>
                                        <p:tav tm="0">
                                          <p:val>
                                            <p:strVal val="#ppt_x"/>
                                          </p:val>
                                        </p:tav>
                                        <p:tav tm="100000">
                                          <p:val>
                                            <p:strVal val="#ppt_x"/>
                                          </p:val>
                                        </p:tav>
                                      </p:tavLst>
                                    </p:anim>
                                    <p:anim calcmode="lin" valueType="num">
                                      <p:cBhvr additive="base">
                                        <p:cTn id="62" dur="500" fill="hold"/>
                                        <p:tgtEl>
                                          <p:spTgt spid="48"/>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anim calcmode="lin" valueType="num">
                                      <p:cBhvr additive="base">
                                        <p:cTn id="65" dur="500" fill="hold"/>
                                        <p:tgtEl>
                                          <p:spTgt spid="49"/>
                                        </p:tgtEl>
                                        <p:attrNameLst>
                                          <p:attrName>ppt_x</p:attrName>
                                        </p:attrNameLst>
                                      </p:cBhvr>
                                      <p:tavLst>
                                        <p:tav tm="0">
                                          <p:val>
                                            <p:strVal val="#ppt_x"/>
                                          </p:val>
                                        </p:tav>
                                        <p:tav tm="100000">
                                          <p:val>
                                            <p:strVal val="#ppt_x"/>
                                          </p:val>
                                        </p:tav>
                                      </p:tavLst>
                                    </p:anim>
                                    <p:anim calcmode="lin" valueType="num">
                                      <p:cBhvr additive="base">
                                        <p:cTn id="66" dur="500" fill="hold"/>
                                        <p:tgtEl>
                                          <p:spTgt spid="49"/>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anim calcmode="lin" valueType="num">
                                      <p:cBhvr additive="base">
                                        <p:cTn id="69" dur="500" fill="hold"/>
                                        <p:tgtEl>
                                          <p:spTgt spid="47"/>
                                        </p:tgtEl>
                                        <p:attrNameLst>
                                          <p:attrName>ppt_x</p:attrName>
                                        </p:attrNameLst>
                                      </p:cBhvr>
                                      <p:tavLst>
                                        <p:tav tm="0">
                                          <p:val>
                                            <p:strVal val="#ppt_x"/>
                                          </p:val>
                                        </p:tav>
                                        <p:tav tm="100000">
                                          <p:val>
                                            <p:strVal val="#ppt_x"/>
                                          </p:val>
                                        </p:tav>
                                      </p:tavLst>
                                    </p:anim>
                                    <p:anim calcmode="lin" valueType="num">
                                      <p:cBhvr additive="base">
                                        <p:cTn id="70" dur="500" fill="hold"/>
                                        <p:tgtEl>
                                          <p:spTgt spid="4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additive="base">
                                        <p:cTn id="73" dur="500" fill="hold"/>
                                        <p:tgtEl>
                                          <p:spTgt spid="54"/>
                                        </p:tgtEl>
                                        <p:attrNameLst>
                                          <p:attrName>ppt_x</p:attrName>
                                        </p:attrNameLst>
                                      </p:cBhvr>
                                      <p:tavLst>
                                        <p:tav tm="0">
                                          <p:val>
                                            <p:strVal val="#ppt_x"/>
                                          </p:val>
                                        </p:tav>
                                        <p:tav tm="100000">
                                          <p:val>
                                            <p:strVal val="#ppt_x"/>
                                          </p:val>
                                        </p:tav>
                                      </p:tavLst>
                                    </p:anim>
                                    <p:anim calcmode="lin" valueType="num">
                                      <p:cBhvr additive="base">
                                        <p:cTn id="74" dur="500" fill="hold"/>
                                        <p:tgtEl>
                                          <p:spTgt spid="5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53"/>
                                        </p:tgtEl>
                                        <p:attrNameLst>
                                          <p:attrName>style.visibility</p:attrName>
                                        </p:attrNameLst>
                                      </p:cBhvr>
                                      <p:to>
                                        <p:strVal val="visible"/>
                                      </p:to>
                                    </p:set>
                                    <p:anim calcmode="lin" valueType="num">
                                      <p:cBhvr additive="base">
                                        <p:cTn id="77" dur="500" fill="hold"/>
                                        <p:tgtEl>
                                          <p:spTgt spid="53"/>
                                        </p:tgtEl>
                                        <p:attrNameLst>
                                          <p:attrName>ppt_x</p:attrName>
                                        </p:attrNameLst>
                                      </p:cBhvr>
                                      <p:tavLst>
                                        <p:tav tm="0">
                                          <p:val>
                                            <p:strVal val="#ppt_x"/>
                                          </p:val>
                                        </p:tav>
                                        <p:tav tm="100000">
                                          <p:val>
                                            <p:strVal val="#ppt_x"/>
                                          </p:val>
                                        </p:tav>
                                      </p:tavLst>
                                    </p:anim>
                                    <p:anim calcmode="lin" valueType="num">
                                      <p:cBhvr additive="base">
                                        <p:cTn id="78" dur="500" fill="hold"/>
                                        <p:tgtEl>
                                          <p:spTgt spid="5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500" fill="hold"/>
                                        <p:tgtEl>
                                          <p:spTgt spid="52"/>
                                        </p:tgtEl>
                                        <p:attrNameLst>
                                          <p:attrName>ppt_x</p:attrName>
                                        </p:attrNameLst>
                                      </p:cBhvr>
                                      <p:tavLst>
                                        <p:tav tm="0">
                                          <p:val>
                                            <p:strVal val="#ppt_x"/>
                                          </p:val>
                                        </p:tav>
                                        <p:tav tm="100000">
                                          <p:val>
                                            <p:strVal val="#ppt_x"/>
                                          </p:val>
                                        </p:tav>
                                      </p:tavLst>
                                    </p:anim>
                                    <p:anim calcmode="lin" valueType="num">
                                      <p:cBhvr additive="base">
                                        <p:cTn id="82" dur="5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50"/>
                                        </p:tgtEl>
                                        <p:attrNameLst>
                                          <p:attrName>style.visibility</p:attrName>
                                        </p:attrNameLst>
                                      </p:cBhvr>
                                      <p:to>
                                        <p:strVal val="visible"/>
                                      </p:to>
                                    </p:set>
                                    <p:anim calcmode="lin" valueType="num">
                                      <p:cBhvr additive="base">
                                        <p:cTn id="85" dur="500" fill="hold"/>
                                        <p:tgtEl>
                                          <p:spTgt spid="50"/>
                                        </p:tgtEl>
                                        <p:attrNameLst>
                                          <p:attrName>ppt_x</p:attrName>
                                        </p:attrNameLst>
                                      </p:cBhvr>
                                      <p:tavLst>
                                        <p:tav tm="0">
                                          <p:val>
                                            <p:strVal val="#ppt_x"/>
                                          </p:val>
                                        </p:tav>
                                        <p:tav tm="100000">
                                          <p:val>
                                            <p:strVal val="#ppt_x"/>
                                          </p:val>
                                        </p:tav>
                                      </p:tavLst>
                                    </p:anim>
                                    <p:anim calcmode="lin" valueType="num">
                                      <p:cBhvr additive="base">
                                        <p:cTn id="86" dur="500" fill="hold"/>
                                        <p:tgtEl>
                                          <p:spTgt spid="50"/>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5"/>
                                        </p:tgtEl>
                                        <p:attrNameLst>
                                          <p:attrName>style.visibility</p:attrName>
                                        </p:attrNameLst>
                                      </p:cBhvr>
                                      <p:to>
                                        <p:strVal val="visible"/>
                                      </p:to>
                                    </p:set>
                                    <p:anim calcmode="lin" valueType="num">
                                      <p:cBhvr additive="base">
                                        <p:cTn id="89" dur="500" fill="hold"/>
                                        <p:tgtEl>
                                          <p:spTgt spid="5"/>
                                        </p:tgtEl>
                                        <p:attrNameLst>
                                          <p:attrName>ppt_x</p:attrName>
                                        </p:attrNameLst>
                                      </p:cBhvr>
                                      <p:tavLst>
                                        <p:tav tm="0">
                                          <p:val>
                                            <p:strVal val="#ppt_x"/>
                                          </p:val>
                                        </p:tav>
                                        <p:tav tm="100000">
                                          <p:val>
                                            <p:strVal val="#ppt_x"/>
                                          </p:val>
                                        </p:tav>
                                      </p:tavLst>
                                    </p:anim>
                                    <p:anim calcmode="lin" valueType="num">
                                      <p:cBhvr additive="base">
                                        <p:cTn id="9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4"/>
                                        </p:tgtEl>
                                        <p:attrNameLst>
                                          <p:attrName>style.visibility</p:attrName>
                                        </p:attrNameLst>
                                      </p:cBhvr>
                                      <p:to>
                                        <p:strVal val="visible"/>
                                      </p:to>
                                    </p:set>
                                    <p:anim calcmode="lin" valueType="num">
                                      <p:cBhvr additive="base">
                                        <p:cTn id="95" dur="500" fill="hold"/>
                                        <p:tgtEl>
                                          <p:spTgt spid="4"/>
                                        </p:tgtEl>
                                        <p:attrNameLst>
                                          <p:attrName>ppt_x</p:attrName>
                                        </p:attrNameLst>
                                      </p:cBhvr>
                                      <p:tavLst>
                                        <p:tav tm="0">
                                          <p:val>
                                            <p:strVal val="#ppt_x"/>
                                          </p:val>
                                        </p:tav>
                                        <p:tav tm="100000">
                                          <p:val>
                                            <p:strVal val="#ppt_x"/>
                                          </p:val>
                                        </p:tav>
                                      </p:tavLst>
                                    </p:anim>
                                    <p:anim calcmode="lin" valueType="num">
                                      <p:cBhvr additive="base">
                                        <p:cTn id="96" dur="500" fill="hold"/>
                                        <p:tgtEl>
                                          <p:spTgt spid="4"/>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anim calcmode="lin" valueType="num">
                                      <p:cBhvr additive="base">
                                        <p:cTn id="99" dur="500" fill="hold"/>
                                        <p:tgtEl>
                                          <p:spTgt spid="51"/>
                                        </p:tgtEl>
                                        <p:attrNameLst>
                                          <p:attrName>ppt_x</p:attrName>
                                        </p:attrNameLst>
                                      </p:cBhvr>
                                      <p:tavLst>
                                        <p:tav tm="0">
                                          <p:val>
                                            <p:strVal val="#ppt_x"/>
                                          </p:val>
                                        </p:tav>
                                        <p:tav tm="100000">
                                          <p:val>
                                            <p:strVal val="#ppt_x"/>
                                          </p:val>
                                        </p:tav>
                                      </p:tavLst>
                                    </p:anim>
                                    <p:anim calcmode="lin" valueType="num">
                                      <p:cBhvr additive="base">
                                        <p:cTn id="100" dur="500" fill="hold"/>
                                        <p:tgtEl>
                                          <p:spTgt spid="51"/>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6"/>
                                        </p:tgtEl>
                                        <p:attrNameLst>
                                          <p:attrName>style.visibility</p:attrName>
                                        </p:attrNameLst>
                                      </p:cBhvr>
                                      <p:to>
                                        <p:strVal val="visible"/>
                                      </p:to>
                                    </p:set>
                                    <p:anim calcmode="lin" valueType="num">
                                      <p:cBhvr additive="base">
                                        <p:cTn id="103" dur="500" fill="hold"/>
                                        <p:tgtEl>
                                          <p:spTgt spid="6"/>
                                        </p:tgtEl>
                                        <p:attrNameLst>
                                          <p:attrName>ppt_x</p:attrName>
                                        </p:attrNameLst>
                                      </p:cBhvr>
                                      <p:tavLst>
                                        <p:tav tm="0">
                                          <p:val>
                                            <p:strVal val="#ppt_x"/>
                                          </p:val>
                                        </p:tav>
                                        <p:tav tm="100000">
                                          <p:val>
                                            <p:strVal val="#ppt_x"/>
                                          </p:val>
                                        </p:tav>
                                      </p:tavLst>
                                    </p:anim>
                                    <p:anim calcmode="lin" valueType="num">
                                      <p:cBhvr additive="base">
                                        <p:cTn id="104" dur="500" fill="hold"/>
                                        <p:tgtEl>
                                          <p:spTgt spid="6"/>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42"/>
                                        </p:tgtEl>
                                        <p:attrNameLst>
                                          <p:attrName>style.visibility</p:attrName>
                                        </p:attrNameLst>
                                      </p:cBhvr>
                                      <p:to>
                                        <p:strVal val="visible"/>
                                      </p:to>
                                    </p:set>
                                    <p:anim calcmode="lin" valueType="num">
                                      <p:cBhvr additive="base">
                                        <p:cTn id="107" dur="500" fill="hold"/>
                                        <p:tgtEl>
                                          <p:spTgt spid="42"/>
                                        </p:tgtEl>
                                        <p:attrNameLst>
                                          <p:attrName>ppt_x</p:attrName>
                                        </p:attrNameLst>
                                      </p:cBhvr>
                                      <p:tavLst>
                                        <p:tav tm="0">
                                          <p:val>
                                            <p:strVal val="#ppt_x"/>
                                          </p:val>
                                        </p:tav>
                                        <p:tav tm="100000">
                                          <p:val>
                                            <p:strVal val="#ppt_x"/>
                                          </p:val>
                                        </p:tav>
                                      </p:tavLst>
                                    </p:anim>
                                    <p:anim calcmode="lin" valueType="num">
                                      <p:cBhvr additive="base">
                                        <p:cTn id="108" dur="500" fill="hold"/>
                                        <p:tgtEl>
                                          <p:spTgt spid="42"/>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 calcmode="lin" valueType="num">
                                      <p:cBhvr additive="base">
                                        <p:cTn id="111" dur="500" fill="hold"/>
                                        <p:tgtEl>
                                          <p:spTgt spid="41"/>
                                        </p:tgtEl>
                                        <p:attrNameLst>
                                          <p:attrName>ppt_x</p:attrName>
                                        </p:attrNameLst>
                                      </p:cBhvr>
                                      <p:tavLst>
                                        <p:tav tm="0">
                                          <p:val>
                                            <p:strVal val="#ppt_x"/>
                                          </p:val>
                                        </p:tav>
                                        <p:tav tm="100000">
                                          <p:val>
                                            <p:strVal val="#ppt_x"/>
                                          </p:val>
                                        </p:tav>
                                      </p:tavLst>
                                    </p:anim>
                                    <p:anim calcmode="lin" valueType="num">
                                      <p:cBhvr additive="base">
                                        <p:cTn id="112" dur="500" fill="hold"/>
                                        <p:tgtEl>
                                          <p:spTgt spid="41"/>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additive="base">
                                        <p:cTn id="115" dur="500" fill="hold"/>
                                        <p:tgtEl>
                                          <p:spTgt spid="18"/>
                                        </p:tgtEl>
                                        <p:attrNameLst>
                                          <p:attrName>ppt_x</p:attrName>
                                        </p:attrNameLst>
                                      </p:cBhvr>
                                      <p:tavLst>
                                        <p:tav tm="0">
                                          <p:val>
                                            <p:strVal val="#ppt_x"/>
                                          </p:val>
                                        </p:tav>
                                        <p:tav tm="100000">
                                          <p:val>
                                            <p:strVal val="#ppt_x"/>
                                          </p:val>
                                        </p:tav>
                                      </p:tavLst>
                                    </p:anim>
                                    <p:anim calcmode="lin" valueType="num">
                                      <p:cBhvr additive="base">
                                        <p:cTn id="116" dur="500" fill="hold"/>
                                        <p:tgtEl>
                                          <p:spTgt spid="18"/>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1"/>
                                        </p:tgtEl>
                                        <p:attrNameLst>
                                          <p:attrName>style.visibility</p:attrName>
                                        </p:attrNameLst>
                                      </p:cBhvr>
                                      <p:to>
                                        <p:strVal val="visible"/>
                                      </p:to>
                                    </p:set>
                                    <p:anim calcmode="lin" valueType="num">
                                      <p:cBhvr additive="base">
                                        <p:cTn id="119" dur="500" fill="hold"/>
                                        <p:tgtEl>
                                          <p:spTgt spid="21"/>
                                        </p:tgtEl>
                                        <p:attrNameLst>
                                          <p:attrName>ppt_x</p:attrName>
                                        </p:attrNameLst>
                                      </p:cBhvr>
                                      <p:tavLst>
                                        <p:tav tm="0">
                                          <p:val>
                                            <p:strVal val="#ppt_x"/>
                                          </p:val>
                                        </p:tav>
                                        <p:tav tm="100000">
                                          <p:val>
                                            <p:strVal val="#ppt_x"/>
                                          </p:val>
                                        </p:tav>
                                      </p:tavLst>
                                    </p:anim>
                                    <p:anim calcmode="lin" valueType="num">
                                      <p:cBhvr additive="base">
                                        <p:cTn id="120" dur="500" fill="hold"/>
                                        <p:tgtEl>
                                          <p:spTgt spid="21"/>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24"/>
                                        </p:tgtEl>
                                        <p:attrNameLst>
                                          <p:attrName>style.visibility</p:attrName>
                                        </p:attrNameLst>
                                      </p:cBhvr>
                                      <p:to>
                                        <p:strVal val="visible"/>
                                      </p:to>
                                    </p:set>
                                    <p:anim calcmode="lin" valueType="num">
                                      <p:cBhvr additive="base">
                                        <p:cTn id="123" dur="500" fill="hold"/>
                                        <p:tgtEl>
                                          <p:spTgt spid="24"/>
                                        </p:tgtEl>
                                        <p:attrNameLst>
                                          <p:attrName>ppt_x</p:attrName>
                                        </p:attrNameLst>
                                      </p:cBhvr>
                                      <p:tavLst>
                                        <p:tav tm="0">
                                          <p:val>
                                            <p:strVal val="#ppt_x"/>
                                          </p:val>
                                        </p:tav>
                                        <p:tav tm="100000">
                                          <p:val>
                                            <p:strVal val="#ppt_x"/>
                                          </p:val>
                                        </p:tav>
                                      </p:tavLst>
                                    </p:anim>
                                    <p:anim calcmode="lin" valueType="num">
                                      <p:cBhvr additive="base">
                                        <p:cTn id="124" dur="500" fill="hold"/>
                                        <p:tgtEl>
                                          <p:spTgt spid="24"/>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16"/>
                                        </p:tgtEl>
                                        <p:attrNameLst>
                                          <p:attrName>style.visibility</p:attrName>
                                        </p:attrNameLst>
                                      </p:cBhvr>
                                      <p:to>
                                        <p:strVal val="visible"/>
                                      </p:to>
                                    </p:set>
                                    <p:anim calcmode="lin" valueType="num">
                                      <p:cBhvr additive="base">
                                        <p:cTn id="127" dur="500" fill="hold"/>
                                        <p:tgtEl>
                                          <p:spTgt spid="16"/>
                                        </p:tgtEl>
                                        <p:attrNameLst>
                                          <p:attrName>ppt_x</p:attrName>
                                        </p:attrNameLst>
                                      </p:cBhvr>
                                      <p:tavLst>
                                        <p:tav tm="0">
                                          <p:val>
                                            <p:strVal val="#ppt_x"/>
                                          </p:val>
                                        </p:tav>
                                        <p:tav tm="100000">
                                          <p:val>
                                            <p:strVal val="#ppt_x"/>
                                          </p:val>
                                        </p:tav>
                                      </p:tavLst>
                                    </p:anim>
                                    <p:anim calcmode="lin" valueType="num">
                                      <p:cBhvr additive="base">
                                        <p:cTn id="128" dur="500" fill="hold"/>
                                        <p:tgtEl>
                                          <p:spTgt spid="16"/>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8"/>
                                        </p:tgtEl>
                                        <p:attrNameLst>
                                          <p:attrName>style.visibility</p:attrName>
                                        </p:attrNameLst>
                                      </p:cBhvr>
                                      <p:to>
                                        <p:strVal val="visible"/>
                                      </p:to>
                                    </p:set>
                                    <p:anim calcmode="lin" valueType="num">
                                      <p:cBhvr additive="base">
                                        <p:cTn id="131" dur="500" fill="hold"/>
                                        <p:tgtEl>
                                          <p:spTgt spid="8"/>
                                        </p:tgtEl>
                                        <p:attrNameLst>
                                          <p:attrName>ppt_x</p:attrName>
                                        </p:attrNameLst>
                                      </p:cBhvr>
                                      <p:tavLst>
                                        <p:tav tm="0">
                                          <p:val>
                                            <p:strVal val="#ppt_x"/>
                                          </p:val>
                                        </p:tav>
                                        <p:tav tm="100000">
                                          <p:val>
                                            <p:strVal val="#ppt_x"/>
                                          </p:val>
                                        </p:tav>
                                      </p:tavLst>
                                    </p:anim>
                                    <p:anim calcmode="lin" valueType="num">
                                      <p:cBhvr additive="base">
                                        <p:cTn id="1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64"/>
                                        </p:tgtEl>
                                        <p:attrNameLst>
                                          <p:attrName>style.visibility</p:attrName>
                                        </p:attrNameLst>
                                      </p:cBhvr>
                                      <p:to>
                                        <p:strVal val="visible"/>
                                      </p:to>
                                    </p:set>
                                    <p:anim calcmode="lin" valueType="num">
                                      <p:cBhvr additive="base">
                                        <p:cTn id="137" dur="500" fill="hold"/>
                                        <p:tgtEl>
                                          <p:spTgt spid="64"/>
                                        </p:tgtEl>
                                        <p:attrNameLst>
                                          <p:attrName>ppt_x</p:attrName>
                                        </p:attrNameLst>
                                      </p:cBhvr>
                                      <p:tavLst>
                                        <p:tav tm="0">
                                          <p:val>
                                            <p:strVal val="#ppt_x"/>
                                          </p:val>
                                        </p:tav>
                                        <p:tav tm="100000">
                                          <p:val>
                                            <p:strVal val="#ppt_x"/>
                                          </p:val>
                                        </p:tav>
                                      </p:tavLst>
                                    </p:anim>
                                    <p:anim calcmode="lin" valueType="num">
                                      <p:cBhvr additive="base">
                                        <p:cTn id="138" dur="500" fill="hold"/>
                                        <p:tgtEl>
                                          <p:spTgt spid="64"/>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36"/>
                                        </p:tgtEl>
                                        <p:attrNameLst>
                                          <p:attrName>style.visibility</p:attrName>
                                        </p:attrNameLst>
                                      </p:cBhvr>
                                      <p:to>
                                        <p:strVal val="visible"/>
                                      </p:to>
                                    </p:set>
                                    <p:anim calcmode="lin" valueType="num">
                                      <p:cBhvr additive="base">
                                        <p:cTn id="141" dur="500" fill="hold"/>
                                        <p:tgtEl>
                                          <p:spTgt spid="36"/>
                                        </p:tgtEl>
                                        <p:attrNameLst>
                                          <p:attrName>ppt_x</p:attrName>
                                        </p:attrNameLst>
                                      </p:cBhvr>
                                      <p:tavLst>
                                        <p:tav tm="0">
                                          <p:val>
                                            <p:strVal val="#ppt_x"/>
                                          </p:val>
                                        </p:tav>
                                        <p:tav tm="100000">
                                          <p:val>
                                            <p:strVal val="#ppt_x"/>
                                          </p:val>
                                        </p:tav>
                                      </p:tavLst>
                                    </p:anim>
                                    <p:anim calcmode="lin" valueType="num">
                                      <p:cBhvr additive="base">
                                        <p:cTn id="142" dur="500" fill="hold"/>
                                        <p:tgtEl>
                                          <p:spTgt spid="36"/>
                                        </p:tgtEl>
                                        <p:attrNameLst>
                                          <p:attrName>ppt_y</p:attrName>
                                        </p:attrNameLst>
                                      </p:cBhvr>
                                      <p:tavLst>
                                        <p:tav tm="0">
                                          <p:val>
                                            <p:strVal val="1+#ppt_h/2"/>
                                          </p:val>
                                        </p:tav>
                                        <p:tav tm="100000">
                                          <p:val>
                                            <p:strVal val="#ppt_y"/>
                                          </p:val>
                                        </p:tav>
                                      </p:tavLst>
                                    </p:anim>
                                  </p:childTnLst>
                                </p:cTn>
                              </p:par>
                              <p:par>
                                <p:cTn id="143" presetID="2" presetClass="entr" presetSubtype="4" fill="hold" nodeType="withEffect">
                                  <p:stCondLst>
                                    <p:cond delay="0"/>
                                  </p:stCondLst>
                                  <p:childTnLst>
                                    <p:set>
                                      <p:cBhvr>
                                        <p:cTn id="144" dur="1" fill="hold">
                                          <p:stCondLst>
                                            <p:cond delay="0"/>
                                          </p:stCondLst>
                                        </p:cTn>
                                        <p:tgtEl>
                                          <p:spTgt spid="37"/>
                                        </p:tgtEl>
                                        <p:attrNameLst>
                                          <p:attrName>style.visibility</p:attrName>
                                        </p:attrNameLst>
                                      </p:cBhvr>
                                      <p:to>
                                        <p:strVal val="visible"/>
                                      </p:to>
                                    </p:set>
                                    <p:anim calcmode="lin" valueType="num">
                                      <p:cBhvr additive="base">
                                        <p:cTn id="145" dur="500" fill="hold"/>
                                        <p:tgtEl>
                                          <p:spTgt spid="37"/>
                                        </p:tgtEl>
                                        <p:attrNameLst>
                                          <p:attrName>ppt_x</p:attrName>
                                        </p:attrNameLst>
                                      </p:cBhvr>
                                      <p:tavLst>
                                        <p:tav tm="0">
                                          <p:val>
                                            <p:strVal val="#ppt_x"/>
                                          </p:val>
                                        </p:tav>
                                        <p:tav tm="100000">
                                          <p:val>
                                            <p:strVal val="#ppt_x"/>
                                          </p:val>
                                        </p:tav>
                                      </p:tavLst>
                                    </p:anim>
                                    <p:anim calcmode="lin" valueType="num">
                                      <p:cBhvr additive="base">
                                        <p:cTn id="146" dur="500" fill="hold"/>
                                        <p:tgtEl>
                                          <p:spTgt spid="37"/>
                                        </p:tgtEl>
                                        <p:attrNameLst>
                                          <p:attrName>ppt_y</p:attrName>
                                        </p:attrNameLst>
                                      </p:cBhvr>
                                      <p:tavLst>
                                        <p:tav tm="0">
                                          <p:val>
                                            <p:strVal val="1+#ppt_h/2"/>
                                          </p:val>
                                        </p:tav>
                                        <p:tav tm="100000">
                                          <p:val>
                                            <p:strVal val="#ppt_y"/>
                                          </p:val>
                                        </p:tav>
                                      </p:tavLst>
                                    </p:anim>
                                  </p:childTnLst>
                                </p:cTn>
                              </p:par>
                              <p:par>
                                <p:cTn id="147" presetID="2" presetClass="entr" presetSubtype="4" fill="hold" nodeType="withEffect">
                                  <p:stCondLst>
                                    <p:cond delay="0"/>
                                  </p:stCondLst>
                                  <p:childTnLst>
                                    <p:set>
                                      <p:cBhvr>
                                        <p:cTn id="148" dur="1" fill="hold">
                                          <p:stCondLst>
                                            <p:cond delay="0"/>
                                          </p:stCondLst>
                                        </p:cTn>
                                        <p:tgtEl>
                                          <p:spTgt spid="43"/>
                                        </p:tgtEl>
                                        <p:attrNameLst>
                                          <p:attrName>style.visibility</p:attrName>
                                        </p:attrNameLst>
                                      </p:cBhvr>
                                      <p:to>
                                        <p:strVal val="visible"/>
                                      </p:to>
                                    </p:set>
                                    <p:anim calcmode="lin" valueType="num">
                                      <p:cBhvr additive="base">
                                        <p:cTn id="149" dur="500" fill="hold"/>
                                        <p:tgtEl>
                                          <p:spTgt spid="43"/>
                                        </p:tgtEl>
                                        <p:attrNameLst>
                                          <p:attrName>ppt_x</p:attrName>
                                        </p:attrNameLst>
                                      </p:cBhvr>
                                      <p:tavLst>
                                        <p:tav tm="0">
                                          <p:val>
                                            <p:strVal val="#ppt_x"/>
                                          </p:val>
                                        </p:tav>
                                        <p:tav tm="100000">
                                          <p:val>
                                            <p:strVal val="#ppt_x"/>
                                          </p:val>
                                        </p:tav>
                                      </p:tavLst>
                                    </p:anim>
                                    <p:anim calcmode="lin" valueType="num">
                                      <p:cBhvr additive="base">
                                        <p:cTn id="15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21" grpId="0"/>
      <p:bldP spid="24" grpId="0"/>
      <p:bldP spid="64" grpId="0"/>
      <p:bldP spid="66" grpId="0"/>
      <p:bldP spid="19" grpId="0"/>
      <p:bldP spid="20" grpId="0"/>
      <p:bldP spid="22" grpId="0"/>
      <p:bldP spid="15" grpId="0"/>
      <p:bldP spid="47" grpId="0"/>
      <p:bldP spid="50" grpId="0" animBg="1"/>
      <p:bldP spid="51" grpId="0" animBg="1"/>
      <p:bldP spid="52" grpId="0"/>
      <p:bldP spid="53" grpId="0"/>
      <p:bldP spid="5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12" y="1021130"/>
            <a:ext cx="9067800" cy="4212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12069" y="108857"/>
            <a:ext cx="8882743"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Multi-level ramp laser heating &amp; XRD</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p:txBody>
      </p:sp>
      <p:sp>
        <p:nvSpPr>
          <p:cNvPr id="7" name="TextBox 6"/>
          <p:cNvSpPr txBox="1"/>
          <p:nvPr/>
        </p:nvSpPr>
        <p:spPr>
          <a:xfrm>
            <a:off x="0" y="6488668"/>
            <a:ext cx="2615588" cy="369332"/>
          </a:xfrm>
          <a:prstGeom prst="rect">
            <a:avLst/>
          </a:prstGeom>
          <a:noFill/>
        </p:spPr>
        <p:txBody>
          <a:bodyPr wrap="none" rtlCol="0">
            <a:spAutoFit/>
          </a:bodyPr>
          <a:lstStyle/>
          <a:p>
            <a:r>
              <a:rPr lang="en-US" dirty="0" err="1" smtClean="0"/>
              <a:t>Eran</a:t>
            </a:r>
            <a:r>
              <a:rPr lang="en-US" dirty="0" smtClean="0"/>
              <a:t> Greenberg, GSECARS</a:t>
            </a:r>
            <a:endParaRPr lang="en-US" dirty="0"/>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3236" y="1330545"/>
            <a:ext cx="4930713" cy="3593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945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715"/>
            <a:ext cx="7772400" cy="762000"/>
          </a:xfrm>
        </p:spPr>
        <p:txBody>
          <a:bodyPr/>
          <a:lstStyle/>
          <a:p>
            <a:r>
              <a:rPr lang="en-US" b="1" dirty="0" smtClean="0">
                <a:solidFill>
                  <a:schemeClr val="accent2"/>
                </a:solidFill>
              </a:rPr>
              <a:t>Pilatus3 X 1M CdTe Detector</a:t>
            </a:r>
            <a:endParaRPr lang="en-US" b="1" dirty="0">
              <a:solidFill>
                <a:schemeClr val="accent2"/>
              </a:solidFill>
            </a:endParaRPr>
          </a:p>
        </p:txBody>
      </p:sp>
      <p:sp>
        <p:nvSpPr>
          <p:cNvPr id="3" name="Content Placeholder 2"/>
          <p:cNvSpPr>
            <a:spLocks noGrp="1"/>
          </p:cNvSpPr>
          <p:nvPr>
            <p:ph idx="1"/>
          </p:nvPr>
        </p:nvSpPr>
        <p:spPr>
          <a:xfrm>
            <a:off x="211936" y="708436"/>
            <a:ext cx="8917646" cy="1409918"/>
          </a:xfrm>
        </p:spPr>
        <p:txBody>
          <a:bodyPr/>
          <a:lstStyle/>
          <a:p>
            <a:pPr indent="-182880"/>
            <a:r>
              <a:rPr lang="en-US" dirty="0" smtClean="0"/>
              <a:t>981x1043 pixels</a:t>
            </a:r>
          </a:p>
          <a:p>
            <a:pPr indent="-182880"/>
            <a:r>
              <a:rPr lang="en-US" dirty="0" smtClean="0"/>
              <a:t>172x172 micron pixel size</a:t>
            </a:r>
          </a:p>
          <a:p>
            <a:pPr indent="-182880"/>
            <a:r>
              <a:rPr lang="en-US" dirty="0" smtClean="0"/>
              <a:t>20 bit counts</a:t>
            </a:r>
          </a:p>
          <a:p>
            <a:pPr indent="-182880"/>
            <a:r>
              <a:rPr lang="en-US" dirty="0" smtClean="0"/>
              <a:t>500 frames/s (2 GB/s)</a:t>
            </a:r>
          </a:p>
          <a:p>
            <a:pPr indent="-182880"/>
            <a:r>
              <a:rPr lang="en-US" dirty="0" smtClean="0"/>
              <a:t>0.95 </a:t>
            </a:r>
            <a:r>
              <a:rPr lang="en-US" dirty="0" err="1" smtClean="0"/>
              <a:t>ms</a:t>
            </a:r>
            <a:r>
              <a:rPr lang="en-US" dirty="0" smtClean="0"/>
              <a:t> readout time</a:t>
            </a:r>
          </a:p>
          <a:p>
            <a:pPr indent="-182880"/>
            <a:r>
              <a:rPr lang="en-US" dirty="0" smtClean="0"/>
              <a:t>5x10</a:t>
            </a:r>
            <a:r>
              <a:rPr lang="en-US" baseline="30000" dirty="0" smtClean="0"/>
              <a:t>6</a:t>
            </a:r>
            <a:r>
              <a:rPr lang="en-US" dirty="0" smtClean="0"/>
              <a:t> counts/s/pixel</a:t>
            </a:r>
          </a:p>
          <a:p>
            <a:pPr indent="-182880"/>
            <a:r>
              <a:rPr lang="en-US" dirty="0" smtClean="0"/>
              <a:t>77% efficient at 80 keV</a:t>
            </a:r>
          </a:p>
          <a:p>
            <a:pPr indent="-182880"/>
            <a:r>
              <a:rPr lang="en-US" dirty="0" smtClean="0"/>
              <a:t>~$700,000</a:t>
            </a:r>
            <a:endParaRPr lang="en-US" dirty="0"/>
          </a:p>
        </p:txBody>
      </p:sp>
    </p:spTree>
    <p:extLst>
      <p:ext uri="{BB962C8B-B14F-4D97-AF65-F5344CB8AC3E}">
        <p14:creationId xmlns:p14="http://schemas.microsoft.com/office/powerpoint/2010/main" val="15870191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3"/>
          <p:cNvPicPr>
            <a:picLocks noChangeAspect="1" noChangeArrowheads="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320665" y="228600"/>
            <a:ext cx="6502670" cy="493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5211395"/>
            <a:ext cx="9144000"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66"/>
                </a:solidFill>
                <a:effectLst/>
                <a:uLnTx/>
                <a:uFillTx/>
                <a:latin typeface="Calibri"/>
                <a:ea typeface="+mn-ea"/>
                <a:cs typeface="+mn-cs"/>
              </a:rPr>
              <a:t>Figure: Optics path for pulsed laser heating (L), x-ray, temperature measurement (SP+PIMAX), and visualization (C+IL).</a:t>
            </a:r>
            <a:endParaRPr kumimoji="0" lang="en-US" sz="2800" b="1" i="0" u="none" strike="noStrike" kern="1200" cap="none" spc="0" normalizeH="0" baseline="0" noProof="0" dirty="0">
              <a:ln>
                <a:noFill/>
              </a:ln>
              <a:solidFill>
                <a:srgbClr val="000066"/>
              </a:solidFill>
              <a:effectLst/>
              <a:uLnTx/>
              <a:uFillTx/>
              <a:latin typeface="Calibri"/>
              <a:ea typeface="+mn-ea"/>
              <a:cs typeface="+mn-cs"/>
            </a:endParaRPr>
          </a:p>
        </p:txBody>
      </p:sp>
    </p:spTree>
    <p:extLst>
      <p:ext uri="{BB962C8B-B14F-4D97-AF65-F5344CB8AC3E}">
        <p14:creationId xmlns:p14="http://schemas.microsoft.com/office/powerpoint/2010/main" val="3165355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1142999" y="0"/>
          <a:ext cx="7545009" cy="5773307"/>
        </p:xfrm>
        <a:graphic>
          <a:graphicData uri="http://schemas.openxmlformats.org/presentationml/2006/ole">
            <mc:AlternateContent xmlns:mc="http://schemas.openxmlformats.org/markup-compatibility/2006">
              <mc:Choice xmlns:v="urn:schemas-microsoft-com:vml" Requires="v">
                <p:oleObj spid="_x0000_s1035" name="Graph" r:id="rId3" imgW="3920760" imgH="3000960" progId="Origin50.Graph">
                  <p:embed/>
                </p:oleObj>
              </mc:Choice>
              <mc:Fallback>
                <p:oleObj name="Graph" r:id="rId3" imgW="3920760" imgH="3000960" progId="Origin50.Graph">
                  <p:embed/>
                  <p:pic>
                    <p:nvPicPr>
                      <p:cNvPr id="4" name="Object 3"/>
                      <p:cNvPicPr/>
                      <p:nvPr/>
                    </p:nvPicPr>
                    <p:blipFill>
                      <a:blip r:embed="rId4"/>
                      <a:stretch>
                        <a:fillRect/>
                      </a:stretch>
                    </p:blipFill>
                    <p:spPr>
                      <a:xfrm>
                        <a:off x="1142999" y="0"/>
                        <a:ext cx="7545009" cy="5773307"/>
                      </a:xfrm>
                      <a:prstGeom prst="rect">
                        <a:avLst/>
                      </a:prstGeom>
                    </p:spPr>
                  </p:pic>
                </p:oleObj>
              </mc:Fallback>
            </mc:AlternateContent>
          </a:graphicData>
        </a:graphic>
      </p:graphicFrame>
      <p:pic>
        <p:nvPicPr>
          <p:cNvPr id="5" name="Picture 620" descr="\\Mac\Home\Desktop\Screen Shot 2017-12-07 at 16.16.4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9581" y="762000"/>
            <a:ext cx="2686519" cy="18923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5473004"/>
            <a:ext cx="8768653"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66"/>
                </a:solidFill>
                <a:effectLst/>
                <a:uLnTx/>
                <a:uFillTx/>
                <a:latin typeface="Calibri"/>
                <a:ea typeface="+mn-ea"/>
                <a:cs typeface="+mn-cs"/>
              </a:rPr>
              <a:t>Figure: Example of timing of Pilatus detector window and measured pulse profile of the lasers at the photodiode. Inset: Example of temperature fitting.</a:t>
            </a:r>
            <a:endParaRPr kumimoji="0" lang="en-US" sz="2800" b="1" i="0" u="none" strike="noStrike" kern="1200" cap="none" spc="0" normalizeH="0" baseline="0" noProof="0" dirty="0">
              <a:ln>
                <a:noFill/>
              </a:ln>
              <a:solidFill>
                <a:srgbClr val="000066"/>
              </a:solidFill>
              <a:effectLst/>
              <a:uLnTx/>
              <a:uFillTx/>
              <a:latin typeface="Calibri"/>
              <a:ea typeface="+mn-ea"/>
              <a:cs typeface="+mn-cs"/>
            </a:endParaRPr>
          </a:p>
        </p:txBody>
      </p:sp>
    </p:spTree>
    <p:extLst>
      <p:ext uri="{BB962C8B-B14F-4D97-AF65-F5344CB8AC3E}">
        <p14:creationId xmlns:p14="http://schemas.microsoft.com/office/powerpoint/2010/main" val="4202095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304800" y="508588"/>
          <a:ext cx="3235325" cy="6349412"/>
        </p:xfrm>
        <a:graphic>
          <a:graphicData uri="http://schemas.openxmlformats.org/presentationml/2006/ole">
            <mc:AlternateContent xmlns:mc="http://schemas.openxmlformats.org/markup-compatibility/2006">
              <mc:Choice xmlns:v="urn:schemas-microsoft-com:vml" Requires="v">
                <p:oleObj spid="_x0000_s2059" name="Graph" r:id="rId3" imgW="2964960" imgH="5819040" progId="Origin50.Graph">
                  <p:embed/>
                </p:oleObj>
              </mc:Choice>
              <mc:Fallback>
                <p:oleObj name="Graph" r:id="rId3" imgW="2964960" imgH="5819040" progId="Origin50.Graph">
                  <p:embed/>
                  <p:pic>
                    <p:nvPicPr>
                      <p:cNvPr id="4" name="Object 3"/>
                      <p:cNvPicPr/>
                      <p:nvPr/>
                    </p:nvPicPr>
                    <p:blipFill>
                      <a:blip r:embed="rId4"/>
                      <a:stretch>
                        <a:fillRect/>
                      </a:stretch>
                    </p:blipFill>
                    <p:spPr>
                      <a:xfrm>
                        <a:off x="304800" y="508588"/>
                        <a:ext cx="3235325" cy="6349412"/>
                      </a:xfrm>
                      <a:prstGeom prst="rect">
                        <a:avLst/>
                      </a:prstGeom>
                    </p:spPr>
                  </p:pic>
                </p:oleObj>
              </mc:Fallback>
            </mc:AlternateContent>
          </a:graphicData>
        </a:graphic>
      </p:graphicFrame>
      <p:sp>
        <p:nvSpPr>
          <p:cNvPr id="5" name="Rectangle 4"/>
          <p:cNvSpPr/>
          <p:nvPr/>
        </p:nvSpPr>
        <p:spPr>
          <a:xfrm>
            <a:off x="3657600" y="1752600"/>
            <a:ext cx="4572000" cy="258532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Figure: </a:t>
            </a:r>
            <a:r>
              <a:rPr kumimoji="0" lang="en-US" sz="1800" b="1" i="0" u="none" strike="noStrike" kern="1200" cap="none" spc="0" normalizeH="0" baseline="0" noProof="0" dirty="0">
                <a:ln>
                  <a:noFill/>
                </a:ln>
                <a:solidFill>
                  <a:prstClr val="black"/>
                </a:solidFill>
                <a:effectLst/>
                <a:uLnTx/>
                <a:uFillTx/>
                <a:latin typeface="Calibri"/>
                <a:ea typeface="+mn-ea"/>
                <a:cs typeface="+mn-cs"/>
              </a:rPr>
              <a:t>XRD patterns of Fe</a:t>
            </a:r>
            <a:r>
              <a:rPr kumimoji="0" lang="en-US" sz="1800" b="1" i="0" u="none" strike="noStrike" kern="1200" cap="none" spc="0" normalizeH="0" baseline="-25000" noProof="0" dirty="0">
                <a:ln>
                  <a:noFill/>
                </a:ln>
                <a:solidFill>
                  <a:prstClr val="black"/>
                </a:solidFill>
                <a:effectLst/>
                <a:uLnTx/>
                <a:uFillTx/>
                <a:latin typeface="Calibri"/>
                <a:ea typeface="+mn-ea"/>
                <a:cs typeface="+mn-cs"/>
              </a:rPr>
              <a:t>3</a:t>
            </a:r>
            <a:r>
              <a:rPr kumimoji="0" lang="en-US" sz="1800" b="1" i="0" u="none" strike="noStrike" kern="1200" cap="none" spc="0" normalizeH="0" baseline="0" noProof="0" dirty="0">
                <a:ln>
                  <a:noFill/>
                </a:ln>
                <a:solidFill>
                  <a:prstClr val="black"/>
                </a:solidFill>
                <a:effectLst/>
                <a:uLnTx/>
                <a:uFillTx/>
                <a:latin typeface="Calibri"/>
                <a:ea typeface="+mn-ea"/>
                <a:cs typeface="+mn-cs"/>
              </a:rPr>
              <a:t>O</a:t>
            </a:r>
            <a:r>
              <a:rPr kumimoji="0" lang="en-US" sz="1800" b="1" i="0" u="none" strike="noStrike" kern="1200" cap="none" spc="0" normalizeH="0" baseline="-25000" noProof="0" dirty="0">
                <a:ln>
                  <a:noFill/>
                </a:ln>
                <a:solidFill>
                  <a:prstClr val="black"/>
                </a:solidFill>
                <a:effectLst/>
                <a:uLnTx/>
                <a:uFillTx/>
                <a:latin typeface="Calibri"/>
                <a:ea typeface="+mn-ea"/>
                <a:cs typeface="+mn-cs"/>
              </a:rPr>
              <a:t>4</a:t>
            </a:r>
            <a:r>
              <a:rPr kumimoji="0" lang="en-US" sz="1800" b="1" i="0" u="none" strike="noStrike" kern="1200" cap="none" spc="0" normalizeH="0" baseline="0" noProof="0" dirty="0">
                <a:ln>
                  <a:noFill/>
                </a:ln>
                <a:solidFill>
                  <a:prstClr val="black"/>
                </a:solidFill>
                <a:effectLst/>
                <a:uLnTx/>
                <a:uFillTx/>
                <a:latin typeface="Calibri"/>
                <a:ea typeface="+mn-ea"/>
                <a:cs typeface="+mn-cs"/>
              </a:rPr>
              <a:t> at 163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GPa</a:t>
            </a:r>
            <a:r>
              <a:rPr kumimoji="0" lang="en-US" sz="1800" b="1" i="0" u="none" strike="noStrike" kern="1200" cap="none" spc="0" normalizeH="0" baseline="0" noProof="0" dirty="0">
                <a:ln>
                  <a:noFill/>
                </a:ln>
                <a:solidFill>
                  <a:prstClr val="black"/>
                </a:solidFill>
                <a:effectLst/>
                <a:uLnTx/>
                <a:uFillTx/>
                <a:latin typeface="Calibri"/>
                <a:ea typeface="+mn-ea"/>
                <a:cs typeface="+mn-cs"/>
              </a:rPr>
              <a:t> (a) and 176.5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GPa</a:t>
            </a:r>
            <a:r>
              <a:rPr kumimoji="0" lang="en-US" sz="1800" b="1" i="0" u="none" strike="noStrike" kern="1200" cap="none" spc="0" normalizeH="0" baseline="0" noProof="0" dirty="0">
                <a:ln>
                  <a:noFill/>
                </a:ln>
                <a:solidFill>
                  <a:prstClr val="black"/>
                </a:solidFill>
                <a:effectLst/>
                <a:uLnTx/>
                <a:uFillTx/>
                <a:latin typeface="Calibri"/>
                <a:ea typeface="+mn-ea"/>
                <a:cs typeface="+mn-cs"/>
              </a:rPr>
              <a:t> (b) and (c). a) Starting from the cold-compressed sample, the </a:t>
            </a:r>
            <a:r>
              <a:rPr kumimoji="0" lang="en-US" sz="1800" b="1" i="1" u="none" strike="noStrike" kern="1200" cap="none" spc="0" normalizeH="0" baseline="0" noProof="0" dirty="0" err="1">
                <a:ln>
                  <a:noFill/>
                </a:ln>
                <a:solidFill>
                  <a:prstClr val="black"/>
                </a:solidFill>
                <a:effectLst/>
                <a:uLnTx/>
                <a:uFillTx/>
                <a:latin typeface="Calibri"/>
                <a:ea typeface="+mn-ea"/>
                <a:cs typeface="+mn-cs"/>
              </a:rPr>
              <a:t>Pmma</a:t>
            </a:r>
            <a:r>
              <a:rPr kumimoji="0" lang="en-US" sz="1800" b="1" i="0" u="none" strike="noStrike" kern="1200" cap="none" spc="0" normalizeH="0" baseline="0" noProof="0" dirty="0">
                <a:ln>
                  <a:noFill/>
                </a:ln>
                <a:solidFill>
                  <a:prstClr val="black"/>
                </a:solidFill>
                <a:effectLst/>
                <a:uLnTx/>
                <a:uFillTx/>
                <a:latin typeface="Calibri"/>
                <a:ea typeface="+mn-ea"/>
                <a:cs typeface="+mn-cs"/>
              </a:rPr>
              <a:t> phase partially transforms to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 new </a:t>
            </a:r>
            <a:r>
              <a:rPr kumimoji="0" lang="en-US" sz="1800" b="1" i="0" u="none" strike="noStrike" kern="1200" cap="none" spc="0" normalizeH="0" baseline="0" noProof="0" dirty="0">
                <a:ln>
                  <a:noFill/>
                </a:ln>
                <a:solidFill>
                  <a:prstClr val="black"/>
                </a:solidFill>
                <a:effectLst/>
                <a:uLnTx/>
                <a:uFillTx/>
                <a:latin typeface="Calibri"/>
                <a:ea typeface="+mn-ea"/>
                <a:cs typeface="+mn-cs"/>
              </a:rPr>
              <a:t>phase upon laser-heating. b) Starting from the HTO </a:t>
            </a:r>
            <a:r>
              <a:rPr kumimoji="0" lang="en-US" sz="1800" b="1" i="1" u="none" strike="noStrike" kern="1200" cap="none" spc="0" normalizeH="0" baseline="0" noProof="0" dirty="0" err="1">
                <a:ln>
                  <a:noFill/>
                </a:ln>
                <a:solidFill>
                  <a:prstClr val="black"/>
                </a:solidFill>
                <a:effectLst/>
                <a:uLnTx/>
                <a:uFillTx/>
                <a:latin typeface="Calibri"/>
                <a:ea typeface="+mn-ea"/>
                <a:cs typeface="+mn-cs"/>
              </a:rPr>
              <a:t>Pnma</a:t>
            </a:r>
            <a:r>
              <a:rPr kumimoji="0" lang="en-US" sz="1800" b="1" i="0" u="none" strike="noStrike" kern="1200" cap="none" spc="0" normalizeH="0" baseline="0" noProof="0" dirty="0">
                <a:ln>
                  <a:noFill/>
                </a:ln>
                <a:solidFill>
                  <a:prstClr val="black"/>
                </a:solidFill>
                <a:effectLst/>
                <a:uLnTx/>
                <a:uFillTx/>
                <a:latin typeface="Calibri"/>
                <a:ea typeface="+mn-ea"/>
                <a:cs typeface="+mn-cs"/>
              </a:rPr>
              <a:t> phase laser-heating partially transforms the sample to the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new </a:t>
            </a:r>
            <a:r>
              <a:rPr kumimoji="0" lang="en-US" sz="1800" b="1" i="0" u="none" strike="noStrike" kern="1200" cap="none" spc="0" normalizeH="0" baseline="0" noProof="0" dirty="0">
                <a:ln>
                  <a:noFill/>
                </a:ln>
                <a:solidFill>
                  <a:prstClr val="black"/>
                </a:solidFill>
                <a:effectLst/>
                <a:uLnTx/>
                <a:uFillTx/>
                <a:latin typeface="Calibri"/>
                <a:ea typeface="+mn-ea"/>
                <a:cs typeface="+mn-cs"/>
              </a:rPr>
              <a:t>phase. c) The quenched patterns exhibit distortion of the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new phase</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l</a:t>
            </a:r>
            <a:r>
              <a:rPr kumimoji="0" lang="en-US" sz="1800" b="1" i="0" u="none" strike="noStrike" kern="1200" cap="none" spc="0" normalizeH="0" baseline="0" noProof="0" dirty="0">
                <a:ln>
                  <a:noFill/>
                </a:ln>
                <a:solidFill>
                  <a:prstClr val="black"/>
                </a:solidFill>
                <a:effectLst/>
                <a:uLnTx/>
                <a:uFillTx/>
                <a:latin typeface="Calibri"/>
                <a:ea typeface="+mn-ea"/>
                <a:cs typeface="+mn-cs"/>
              </a:rPr>
              <a:t>=0.3344 Å.</a:t>
            </a:r>
          </a:p>
        </p:txBody>
      </p:sp>
    </p:spTree>
    <p:extLst>
      <p:ext uri="{BB962C8B-B14F-4D97-AF65-F5344CB8AC3E}">
        <p14:creationId xmlns:p14="http://schemas.microsoft.com/office/powerpoint/2010/main" val="3408779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50" descr="\\Mac\Home\Desktop\Screen Shot 2017-04-24 at 16.21.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018" y="1153885"/>
            <a:ext cx="2180928" cy="2285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51" descr="\\Mac\Home\Desktop\Screen Shot 2017-04-24 at 16.21.5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018" y="3592286"/>
            <a:ext cx="2161051"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505" y="5954486"/>
            <a:ext cx="2484698" cy="369332"/>
          </a:xfrm>
          <a:prstGeom prst="rect">
            <a:avLst/>
          </a:prstGeom>
        </p:spPr>
        <p:txBody>
          <a:bodyPr wrap="square">
            <a:spAutoFit/>
          </a:bodyPr>
          <a:lstStyle/>
          <a:p>
            <a:pPr algn="just"/>
            <a:r>
              <a:rPr lang="en-US" b="1" dirty="0" smtClean="0">
                <a:solidFill>
                  <a:srgbClr val="000066"/>
                </a:solidFill>
              </a:rPr>
              <a:t>100,000 pulses of 1 </a:t>
            </a:r>
            <a:r>
              <a:rPr lang="en-US" b="1" dirty="0" err="1" smtClean="0">
                <a:solidFill>
                  <a:srgbClr val="000066"/>
                </a:solidFill>
                <a:latin typeface="Symbol" panose="05050102010706020507" pitchFamily="18" charset="2"/>
              </a:rPr>
              <a:t>m</a:t>
            </a:r>
            <a:r>
              <a:rPr lang="en-US" b="1" dirty="0" err="1" smtClean="0">
                <a:solidFill>
                  <a:srgbClr val="000066"/>
                </a:solidFill>
              </a:rPr>
              <a:t>s</a:t>
            </a:r>
            <a:endParaRPr lang="en-US" b="1" dirty="0">
              <a:solidFill>
                <a:srgbClr val="000066"/>
              </a:solidFill>
            </a:endParaRPr>
          </a:p>
        </p:txBody>
      </p:sp>
      <p:sp>
        <p:nvSpPr>
          <p:cNvPr id="7" name="Title 1"/>
          <p:cNvSpPr txBox="1">
            <a:spLocks/>
          </p:cNvSpPr>
          <p:nvPr/>
        </p:nvSpPr>
        <p:spPr>
          <a:xfrm>
            <a:off x="685800" y="0"/>
            <a:ext cx="7772400" cy="8382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chemeClr val="accent2"/>
                </a:solidFill>
              </a:rPr>
              <a:t>Combined pulsed laser-heating and XRD for ultra-high temperature studies of materials in the Mbar pressure range.</a:t>
            </a:r>
            <a:endParaRPr lang="en-US" sz="2000" b="1" dirty="0">
              <a:solidFill>
                <a:schemeClr val="accent2"/>
              </a:solidFill>
            </a:endParaRPr>
          </a:p>
        </p:txBody>
      </p:sp>
      <p:graphicFrame>
        <p:nvGraphicFramePr>
          <p:cNvPr id="10" name="Object 9"/>
          <p:cNvGraphicFramePr>
            <a:graphicFrameLocks noChangeAspect="1"/>
          </p:cNvGraphicFramePr>
          <p:nvPr>
            <p:extLst/>
          </p:nvPr>
        </p:nvGraphicFramePr>
        <p:xfrm>
          <a:off x="2764034" y="3960259"/>
          <a:ext cx="3777511" cy="2890484"/>
        </p:xfrm>
        <a:graphic>
          <a:graphicData uri="http://schemas.openxmlformats.org/presentationml/2006/ole">
            <mc:AlternateContent xmlns:mc="http://schemas.openxmlformats.org/markup-compatibility/2006">
              <mc:Choice xmlns:v="urn:schemas-microsoft-com:vml" Requires="v">
                <p:oleObj spid="_x0000_s3092" name="Graph" r:id="rId5" imgW="3920760" imgH="3000960" progId="Origin50.Graph">
                  <p:embed/>
                </p:oleObj>
              </mc:Choice>
              <mc:Fallback>
                <p:oleObj name="Graph" r:id="rId5" imgW="3920760" imgH="3000960" progId="Origin50.Graph">
                  <p:embed/>
                  <p:pic>
                    <p:nvPicPr>
                      <p:cNvPr id="10" name="Object 9"/>
                      <p:cNvPicPr/>
                      <p:nvPr/>
                    </p:nvPicPr>
                    <p:blipFill>
                      <a:blip r:embed="rId6"/>
                      <a:stretch>
                        <a:fillRect/>
                      </a:stretch>
                    </p:blipFill>
                    <p:spPr>
                      <a:xfrm>
                        <a:off x="2764034" y="3960259"/>
                        <a:ext cx="3777511" cy="2890484"/>
                      </a:xfrm>
                      <a:prstGeom prst="rect">
                        <a:avLst/>
                      </a:prstGeom>
                    </p:spPr>
                  </p:pic>
                </p:oleObj>
              </mc:Fallback>
            </mc:AlternateContent>
          </a:graphicData>
        </a:graphic>
      </p:graphicFrame>
      <p:graphicFrame>
        <p:nvGraphicFramePr>
          <p:cNvPr id="11" name="Object 10"/>
          <p:cNvGraphicFramePr>
            <a:graphicFrameLocks noChangeAspect="1"/>
          </p:cNvGraphicFramePr>
          <p:nvPr>
            <p:extLst/>
          </p:nvPr>
        </p:nvGraphicFramePr>
        <p:xfrm>
          <a:off x="2789602" y="808387"/>
          <a:ext cx="4144598" cy="3171372"/>
        </p:xfrm>
        <a:graphic>
          <a:graphicData uri="http://schemas.openxmlformats.org/presentationml/2006/ole">
            <mc:AlternateContent xmlns:mc="http://schemas.openxmlformats.org/markup-compatibility/2006">
              <mc:Choice xmlns:v="urn:schemas-microsoft-com:vml" Requires="v">
                <p:oleObj spid="_x0000_s3093" name="Graph" r:id="rId7" imgW="3920760" imgH="3000960" progId="Origin50.Graph">
                  <p:embed/>
                </p:oleObj>
              </mc:Choice>
              <mc:Fallback>
                <p:oleObj name="Graph" r:id="rId7" imgW="3920760" imgH="3000960" progId="Origin50.Graph">
                  <p:embed/>
                  <p:pic>
                    <p:nvPicPr>
                      <p:cNvPr id="11" name="Object 10"/>
                      <p:cNvPicPr/>
                      <p:nvPr/>
                    </p:nvPicPr>
                    <p:blipFill>
                      <a:blip r:embed="rId8"/>
                      <a:stretch>
                        <a:fillRect/>
                      </a:stretch>
                    </p:blipFill>
                    <p:spPr>
                      <a:xfrm>
                        <a:off x="2789602" y="808387"/>
                        <a:ext cx="4144598" cy="3171372"/>
                      </a:xfrm>
                      <a:prstGeom prst="rect">
                        <a:avLst/>
                      </a:prstGeom>
                    </p:spPr>
                  </p:pic>
                </p:oleObj>
              </mc:Fallback>
            </mc:AlternateContent>
          </a:graphicData>
        </a:graphic>
      </p:graphicFrame>
      <p:sp>
        <p:nvSpPr>
          <p:cNvPr id="12" name="TextBox 11"/>
          <p:cNvSpPr txBox="1"/>
          <p:nvPr/>
        </p:nvSpPr>
        <p:spPr>
          <a:xfrm>
            <a:off x="275002" y="1121505"/>
            <a:ext cx="426079" cy="369332"/>
          </a:xfrm>
          <a:prstGeom prst="rect">
            <a:avLst/>
          </a:prstGeom>
          <a:noFill/>
        </p:spPr>
        <p:txBody>
          <a:bodyPr wrap="none" rtlCol="0">
            <a:spAutoFit/>
          </a:bodyPr>
          <a:lstStyle/>
          <a:p>
            <a:r>
              <a:rPr lang="en-US" b="1" dirty="0" smtClean="0">
                <a:solidFill>
                  <a:srgbClr val="FFFF00"/>
                </a:solidFill>
              </a:rPr>
              <a:t>RT</a:t>
            </a:r>
            <a:endParaRPr lang="en-US" b="1" dirty="0">
              <a:solidFill>
                <a:srgbClr val="FFFF00"/>
              </a:solidFill>
            </a:endParaRPr>
          </a:p>
        </p:txBody>
      </p:sp>
      <p:sp>
        <p:nvSpPr>
          <p:cNvPr id="13" name="TextBox 12"/>
          <p:cNvSpPr txBox="1"/>
          <p:nvPr/>
        </p:nvSpPr>
        <p:spPr>
          <a:xfrm>
            <a:off x="275002" y="3567720"/>
            <a:ext cx="832279" cy="369332"/>
          </a:xfrm>
          <a:prstGeom prst="rect">
            <a:avLst/>
          </a:prstGeom>
          <a:noFill/>
        </p:spPr>
        <p:txBody>
          <a:bodyPr wrap="none" rtlCol="0">
            <a:spAutoFit/>
          </a:bodyPr>
          <a:lstStyle/>
          <a:p>
            <a:r>
              <a:rPr lang="en-US" b="1" dirty="0" smtClean="0">
                <a:solidFill>
                  <a:srgbClr val="FFFF00"/>
                </a:solidFill>
              </a:rPr>
              <a:t>2200 K</a:t>
            </a:r>
            <a:endParaRPr lang="en-US" b="1" dirty="0">
              <a:solidFill>
                <a:srgbClr val="FFFF00"/>
              </a:solidFill>
            </a:endParaRPr>
          </a:p>
        </p:txBody>
      </p:sp>
      <p:sp>
        <p:nvSpPr>
          <p:cNvPr id="14" name="Freeform 13"/>
          <p:cNvSpPr/>
          <p:nvPr/>
        </p:nvSpPr>
        <p:spPr>
          <a:xfrm>
            <a:off x="53659" y="947057"/>
            <a:ext cx="6487886" cy="5529943"/>
          </a:xfrm>
          <a:custGeom>
            <a:avLst/>
            <a:gdLst>
              <a:gd name="connsiteX0" fmla="*/ 0 w 6487886"/>
              <a:gd name="connsiteY0" fmla="*/ 5529943 h 5529943"/>
              <a:gd name="connsiteX1" fmla="*/ 0 w 6487886"/>
              <a:gd name="connsiteY1" fmla="*/ 0 h 5529943"/>
              <a:gd name="connsiteX2" fmla="*/ 6487886 w 6487886"/>
              <a:gd name="connsiteY2" fmla="*/ 0 h 5529943"/>
              <a:gd name="connsiteX3" fmla="*/ 6487886 w 6487886"/>
              <a:gd name="connsiteY3" fmla="*/ 3033486 h 5529943"/>
              <a:gd name="connsiteX4" fmla="*/ 2569029 w 6487886"/>
              <a:gd name="connsiteY4" fmla="*/ 3033486 h 5529943"/>
              <a:gd name="connsiteX5" fmla="*/ 2569029 w 6487886"/>
              <a:gd name="connsiteY5" fmla="*/ 5457372 h 5529943"/>
              <a:gd name="connsiteX6" fmla="*/ 0 w 6487886"/>
              <a:gd name="connsiteY6" fmla="*/ 5457372 h 552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7886" h="5529943">
                <a:moveTo>
                  <a:pt x="0" y="5529943"/>
                </a:moveTo>
                <a:lnTo>
                  <a:pt x="0" y="0"/>
                </a:lnTo>
                <a:lnTo>
                  <a:pt x="6487886" y="0"/>
                </a:lnTo>
                <a:lnTo>
                  <a:pt x="6487886" y="3033486"/>
                </a:lnTo>
                <a:lnTo>
                  <a:pt x="2569029" y="3033486"/>
                </a:lnTo>
                <a:lnTo>
                  <a:pt x="2569029" y="5457372"/>
                </a:lnTo>
                <a:lnTo>
                  <a:pt x="0" y="545737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400800" y="914400"/>
            <a:ext cx="2909693" cy="584775"/>
          </a:xfrm>
          <a:prstGeom prst="rect">
            <a:avLst/>
          </a:prstGeom>
        </p:spPr>
        <p:txBody>
          <a:bodyPr wrap="square">
            <a:spAutoFit/>
          </a:bodyPr>
          <a:lstStyle/>
          <a:p>
            <a:pPr algn="ctr"/>
            <a:r>
              <a:rPr lang="en-US" sz="1600" b="1" dirty="0" smtClean="0">
                <a:solidFill>
                  <a:srgbClr val="000066"/>
                </a:solidFill>
              </a:rPr>
              <a:t>Structural phase transition during pulsed laser-heating</a:t>
            </a:r>
            <a:endParaRPr lang="en-US" sz="1600" b="1" dirty="0">
              <a:solidFill>
                <a:srgbClr val="000066"/>
              </a:solidFill>
            </a:endParaRPr>
          </a:p>
        </p:txBody>
      </p:sp>
      <p:sp>
        <p:nvSpPr>
          <p:cNvPr id="16" name="Rectangle 15"/>
          <p:cNvSpPr/>
          <p:nvPr/>
        </p:nvSpPr>
        <p:spPr>
          <a:xfrm>
            <a:off x="6096001" y="4267200"/>
            <a:ext cx="2610338" cy="830997"/>
          </a:xfrm>
          <a:prstGeom prst="rect">
            <a:avLst/>
          </a:prstGeom>
        </p:spPr>
        <p:txBody>
          <a:bodyPr wrap="square">
            <a:spAutoFit/>
          </a:bodyPr>
          <a:lstStyle/>
          <a:p>
            <a:r>
              <a:rPr lang="en-US" sz="1600" b="1" dirty="0" smtClean="0">
                <a:solidFill>
                  <a:srgbClr val="000066"/>
                </a:solidFill>
              </a:rPr>
              <a:t>Thermal shift of sample and neon comparing between 2200 K and quenched</a:t>
            </a:r>
            <a:endParaRPr lang="en-US" sz="1600" b="1" dirty="0">
              <a:solidFill>
                <a:srgbClr val="000066"/>
              </a:solidFill>
            </a:endParaRPr>
          </a:p>
        </p:txBody>
      </p:sp>
    </p:spTree>
    <p:extLst>
      <p:ext uri="{BB962C8B-B14F-4D97-AF65-F5344CB8AC3E}">
        <p14:creationId xmlns:p14="http://schemas.microsoft.com/office/powerpoint/2010/main" val="4240289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5942" y="0"/>
            <a:ext cx="886097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charset="0"/>
                <a:ea typeface="+mn-ea"/>
                <a:cs typeface="+mn-cs"/>
              </a:rPr>
              <a:t>PHYSICAL REVIEW B 95, 140101(R)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imes" charset="0"/>
                <a:ea typeface="+mn-ea"/>
                <a:cs typeface="+mn-cs"/>
              </a:rPr>
              <a:t>Stable high-pressure phases in the H-S system determined by chemically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imes" charset="0"/>
                <a:ea typeface="+mn-ea"/>
                <a:cs typeface="+mn-cs"/>
              </a:rPr>
              <a:t>reacting hydrogen and sulfur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charset="0"/>
                <a:ea typeface="+mn-ea"/>
                <a:cs typeface="+mn-cs"/>
              </a:rPr>
              <a:t> Alexander F. </a:t>
            </a:r>
            <a:r>
              <a:rPr kumimoji="0" lang="en-US" sz="1800" b="0" i="1" u="none" strike="noStrike" kern="1200" cap="none" spc="0" normalizeH="0" baseline="0" noProof="0" dirty="0" err="1" smtClean="0">
                <a:ln>
                  <a:noFill/>
                </a:ln>
                <a:solidFill>
                  <a:prstClr val="black"/>
                </a:solidFill>
                <a:effectLst/>
                <a:uLnTx/>
                <a:uFillTx/>
                <a:latin typeface="Times" charset="0"/>
                <a:ea typeface="+mn-ea"/>
                <a:cs typeface="+mn-cs"/>
              </a:rPr>
              <a:t>Goncharov</a:t>
            </a:r>
            <a:r>
              <a:rPr kumimoji="0" lang="en-US" sz="1800" b="0" i="1" u="none" strike="noStrike" kern="1200" cap="none" spc="0" normalizeH="0" baseline="0" noProof="0" dirty="0" smtClean="0">
                <a:ln>
                  <a:noFill/>
                </a:ln>
                <a:solidFill>
                  <a:prstClr val="black"/>
                </a:solidFill>
                <a:effectLst/>
                <a:uLnTx/>
                <a:uFillTx/>
                <a:latin typeface="Times" charset="0"/>
                <a:ea typeface="+mn-ea"/>
                <a:cs typeface="+mn-cs"/>
              </a:rPr>
              <a:t>, </a:t>
            </a:r>
            <a:r>
              <a:rPr kumimoji="0" lang="en-US" sz="1800" b="0" i="1" u="none" strike="noStrike" kern="1200" cap="none" spc="0" normalizeH="0" baseline="0" noProof="0" dirty="0">
                <a:ln>
                  <a:noFill/>
                </a:ln>
                <a:solidFill>
                  <a:prstClr val="black"/>
                </a:solidFill>
                <a:effectLst/>
                <a:uLnTx/>
                <a:uFillTx/>
                <a:latin typeface="Times" charset="0"/>
                <a:ea typeface="+mn-ea"/>
                <a:cs typeface="+mn-cs"/>
              </a:rPr>
              <a:t>Sergey S. </a:t>
            </a:r>
            <a:r>
              <a:rPr kumimoji="0" lang="en-US" sz="1800" b="0" i="1" u="none" strike="noStrike" kern="1200" cap="none" spc="0" normalizeH="0" baseline="0" noProof="0" dirty="0" err="1" smtClean="0">
                <a:ln>
                  <a:noFill/>
                </a:ln>
                <a:solidFill>
                  <a:prstClr val="black"/>
                </a:solidFill>
                <a:effectLst/>
                <a:uLnTx/>
                <a:uFillTx/>
                <a:latin typeface="Times" charset="0"/>
                <a:ea typeface="+mn-ea"/>
                <a:cs typeface="+mn-cs"/>
              </a:rPr>
              <a:t>Lobanov</a:t>
            </a:r>
            <a:r>
              <a:rPr kumimoji="0" lang="en-US" sz="1800" b="0" i="1" u="none" strike="noStrike" kern="1200" cap="none" spc="0" normalizeH="0" baseline="0" noProof="0" dirty="0" smtClean="0">
                <a:ln>
                  <a:noFill/>
                </a:ln>
                <a:solidFill>
                  <a:prstClr val="black"/>
                </a:solidFill>
                <a:effectLst/>
                <a:uLnTx/>
                <a:uFillTx/>
                <a:latin typeface="Times" charset="0"/>
                <a:ea typeface="+mn-ea"/>
                <a:cs typeface="+mn-cs"/>
              </a:rPr>
              <a:t>, </a:t>
            </a:r>
            <a:r>
              <a:rPr kumimoji="0" lang="en-US" sz="1800" b="0" i="1" u="none" strike="noStrike" kern="1200" cap="none" spc="0" normalizeH="0" baseline="0" noProof="0" dirty="0">
                <a:ln>
                  <a:noFill/>
                </a:ln>
                <a:solidFill>
                  <a:prstClr val="black"/>
                </a:solidFill>
                <a:effectLst/>
                <a:uLnTx/>
                <a:uFillTx/>
                <a:latin typeface="Times" charset="0"/>
                <a:ea typeface="+mn-ea"/>
                <a:cs typeface="+mn-cs"/>
              </a:rPr>
              <a:t>Vitali B. </a:t>
            </a:r>
            <a:r>
              <a:rPr kumimoji="0" lang="en-US" sz="1800" b="0" i="1" u="none" strike="noStrike" kern="1200" cap="none" spc="0" normalizeH="0" baseline="0" noProof="0" dirty="0" smtClean="0">
                <a:ln>
                  <a:noFill/>
                </a:ln>
                <a:solidFill>
                  <a:prstClr val="black"/>
                </a:solidFill>
                <a:effectLst/>
                <a:uLnTx/>
                <a:uFillTx/>
                <a:latin typeface="Times" charset="0"/>
                <a:ea typeface="+mn-ea"/>
                <a:cs typeface="+mn-cs"/>
              </a:rPr>
              <a:t>Prakapenka, </a:t>
            </a:r>
            <a:r>
              <a:rPr kumimoji="0" lang="en-US" sz="1800" b="0" i="1" u="none" strike="noStrike" kern="1200" cap="none" spc="0" normalizeH="0" baseline="0" noProof="0" dirty="0">
                <a:ln>
                  <a:noFill/>
                </a:ln>
                <a:solidFill>
                  <a:prstClr val="black"/>
                </a:solidFill>
                <a:effectLst/>
                <a:uLnTx/>
                <a:uFillTx/>
                <a:latin typeface="Times" charset="0"/>
                <a:ea typeface="+mn-ea"/>
                <a:cs typeface="+mn-cs"/>
              </a:rPr>
              <a:t>and </a:t>
            </a:r>
            <a:r>
              <a:rPr kumimoji="0" lang="en-US" sz="1800" b="0" i="1" u="none" strike="noStrike" kern="1200" cap="none" spc="0" normalizeH="0" baseline="0" noProof="0" dirty="0" err="1">
                <a:ln>
                  <a:noFill/>
                </a:ln>
                <a:solidFill>
                  <a:prstClr val="black"/>
                </a:solidFill>
                <a:effectLst/>
                <a:uLnTx/>
                <a:uFillTx/>
                <a:latin typeface="Times" charset="0"/>
                <a:ea typeface="+mn-ea"/>
                <a:cs typeface="+mn-cs"/>
              </a:rPr>
              <a:t>Eran</a:t>
            </a:r>
            <a:r>
              <a:rPr kumimoji="0" lang="en-US" sz="1800" b="0" i="1" u="none" strike="noStrike" kern="1200" cap="none" spc="0" normalizeH="0" baseline="0" noProof="0" dirty="0">
                <a:ln>
                  <a:noFill/>
                </a:ln>
                <a:solidFill>
                  <a:prstClr val="black"/>
                </a:solidFill>
                <a:effectLst/>
                <a:uLnTx/>
                <a:uFillTx/>
                <a:latin typeface="Times" charset="0"/>
                <a:ea typeface="+mn-ea"/>
                <a:cs typeface="+mn-cs"/>
              </a:rPr>
              <a:t> </a:t>
            </a:r>
            <a:r>
              <a:rPr kumimoji="0" lang="en-US" sz="1800" b="0" i="1" u="none" strike="noStrike" kern="1200" cap="none" spc="0" normalizeH="0" baseline="0" noProof="0" dirty="0" smtClean="0">
                <a:ln>
                  <a:noFill/>
                </a:ln>
                <a:solidFill>
                  <a:prstClr val="black"/>
                </a:solidFill>
                <a:effectLst/>
                <a:uLnTx/>
                <a:uFillTx/>
                <a:latin typeface="Times" charset="0"/>
                <a:ea typeface="+mn-ea"/>
                <a:cs typeface="+mn-cs"/>
              </a:rPr>
              <a:t>Greenberg</a:t>
            </a:r>
            <a:endParaRPr kumimoji="0" lang="en-US" sz="1800" b="0" i="1" u="none" strike="noStrike" kern="1200" cap="none" spc="0" normalizeH="0" baseline="0" noProof="0" dirty="0">
              <a:ln>
                <a:noFill/>
              </a:ln>
              <a:solidFill>
                <a:prstClr val="black"/>
              </a:solidFill>
              <a:effectLst/>
              <a:uLnTx/>
              <a:uFillTx/>
              <a:latin typeface="Times" charset="0"/>
              <a:ea typeface="+mn-ea"/>
              <a:cs typeface="+mn-cs"/>
            </a:endParaRPr>
          </a:p>
        </p:txBody>
      </p:sp>
      <p:pic>
        <p:nvPicPr>
          <p:cNvPr id="5" name="Picture 4"/>
          <p:cNvPicPr>
            <a:picLocks noChangeAspect="1"/>
          </p:cNvPicPr>
          <p:nvPr/>
        </p:nvPicPr>
        <p:blipFill>
          <a:blip r:embed="rId2"/>
          <a:stretch>
            <a:fillRect/>
          </a:stretch>
        </p:blipFill>
        <p:spPr>
          <a:xfrm>
            <a:off x="0" y="2500256"/>
            <a:ext cx="9144000" cy="3533887"/>
          </a:xfrm>
          <a:prstGeom prst="rect">
            <a:avLst/>
          </a:prstGeom>
        </p:spPr>
      </p:pic>
      <p:sp>
        <p:nvSpPr>
          <p:cNvPr id="6" name="TextBox 5"/>
          <p:cNvSpPr txBox="1"/>
          <p:nvPr/>
        </p:nvSpPr>
        <p:spPr>
          <a:xfrm>
            <a:off x="2275114" y="4082533"/>
            <a:ext cx="21971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Calibri" panose="020F0502020204030204"/>
                <a:ea typeface="+mn-ea"/>
                <a:cs typeface="+mn-cs"/>
              </a:rPr>
              <a:t>Pilatus </a:t>
            </a:r>
            <a:r>
              <a:rPr kumimoji="0" lang="en-US" sz="1800" b="1" i="0" u="none" strike="noStrike" kern="1200" cap="none" spc="0" normalizeH="0" baseline="0" noProof="0" dirty="0" err="1" smtClean="0">
                <a:ln>
                  <a:noFill/>
                </a:ln>
                <a:solidFill>
                  <a:srgbClr val="FFFF00"/>
                </a:solidFill>
                <a:effectLst/>
                <a:uLnTx/>
                <a:uFillTx/>
                <a:latin typeface="Calibri" panose="020F0502020204030204"/>
                <a:ea typeface="+mn-ea"/>
                <a:cs typeface="+mn-cs"/>
              </a:rPr>
              <a:t>CdTe</a:t>
            </a:r>
            <a:r>
              <a:rPr kumimoji="0" lang="en-US" sz="1800" b="1" i="0" u="none" strike="noStrike" kern="1200" cap="none" spc="0" normalizeH="0" baseline="0" noProof="0" dirty="0" smtClean="0">
                <a:ln>
                  <a:noFill/>
                </a:ln>
                <a:solidFill>
                  <a:srgbClr val="FFFF00"/>
                </a:solidFill>
                <a:effectLst/>
                <a:uLnTx/>
                <a:uFillTx/>
                <a:latin typeface="Calibri" panose="020F0502020204030204"/>
                <a:ea typeface="+mn-ea"/>
                <a:cs typeface="+mn-cs"/>
              </a:rPr>
              <a:t> detector</a:t>
            </a:r>
            <a:endPar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 name="Rectangle 6"/>
          <p:cNvSpPr/>
          <p:nvPr/>
        </p:nvSpPr>
        <p:spPr>
          <a:xfrm>
            <a:off x="108858" y="6113306"/>
            <a:ext cx="903514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Calibri" panose="020F0502020204030204"/>
                <a:ea typeface="+mn-ea"/>
                <a:cs typeface="+mn-cs"/>
              </a:rPr>
              <a:t>XRD patterns of </a:t>
            </a:r>
            <a:r>
              <a:rPr kumimoji="0" lang="en-US" sz="1600" b="0" i="1" u="none" strike="noStrike" kern="1200" cap="none" spc="0" normalizeH="0" baseline="0" noProof="0" dirty="0" smtClean="0">
                <a:ln>
                  <a:noFill/>
                </a:ln>
                <a:solidFill>
                  <a:srgbClr val="00B050"/>
                </a:solidFill>
                <a:effectLst/>
                <a:uLnTx/>
                <a:uFillTx/>
                <a:latin typeface="Calibri" panose="020F0502020204030204"/>
                <a:ea typeface="+mn-ea"/>
                <a:cs typeface="+mn-cs"/>
              </a:rPr>
              <a:t>Im¯3m</a:t>
            </a:r>
            <a:r>
              <a:rPr kumimoji="0" lang="en-US" sz="1600" b="0" i="0" u="none" strike="noStrike" kern="1200" cap="none" spc="0" normalizeH="0" baseline="0" noProof="0" dirty="0" smtClean="0">
                <a:ln>
                  <a:noFill/>
                </a:ln>
                <a:solidFill>
                  <a:srgbClr val="00B050"/>
                </a:solidFill>
                <a:effectLst/>
                <a:uLnTx/>
                <a:uFillTx/>
                <a:latin typeface="Calibri" panose="020F0502020204030204"/>
                <a:ea typeface="+mn-ea"/>
                <a:cs typeface="+mn-cs"/>
              </a:rPr>
              <a:t> H3S </a:t>
            </a:r>
            <a:r>
              <a:rPr kumimoji="0" lang="en-US" sz="1600" b="0" i="0" u="none" strike="noStrike" kern="1200" cap="none" spc="0" normalizeH="0" baseline="0" noProof="0" dirty="0">
                <a:ln>
                  <a:noFill/>
                </a:ln>
                <a:solidFill>
                  <a:srgbClr val="00B050"/>
                </a:solidFill>
                <a:effectLst/>
                <a:uLnTx/>
                <a:uFillTx/>
                <a:latin typeface="Calibri" panose="020F0502020204030204"/>
                <a:ea typeface="+mn-ea"/>
                <a:cs typeface="+mn-cs"/>
              </a:rPr>
              <a:t>directly synthesized from H2 and S.  We suggest that the superconducting </a:t>
            </a:r>
            <a:r>
              <a:rPr kumimoji="0" lang="en-US" sz="1600" b="0" i="0" u="none" strike="noStrike" kern="1200" cap="none" spc="0" normalizeH="0" baseline="0" noProof="0" dirty="0" smtClean="0">
                <a:ln>
                  <a:noFill/>
                </a:ln>
                <a:solidFill>
                  <a:srgbClr val="00B050"/>
                </a:solidFill>
                <a:effectLst/>
                <a:uLnTx/>
                <a:uFillTx/>
                <a:latin typeface="Calibri" panose="020F0502020204030204"/>
                <a:ea typeface="+mn-ea"/>
                <a:cs typeface="+mn-cs"/>
              </a:rPr>
              <a:t>properties of </a:t>
            </a:r>
            <a:r>
              <a:rPr kumimoji="0" lang="en-US" sz="1600" b="0" i="0" u="none" strike="noStrike" kern="1200" cap="none" spc="0" normalizeH="0" baseline="0" noProof="0" dirty="0">
                <a:ln>
                  <a:noFill/>
                </a:ln>
                <a:solidFill>
                  <a:srgbClr val="00B050"/>
                </a:solidFill>
                <a:effectLst/>
                <a:uLnTx/>
                <a:uFillTx/>
                <a:latin typeface="Calibri" panose="020F0502020204030204"/>
                <a:ea typeface="+mn-ea"/>
                <a:cs typeface="+mn-cs"/>
              </a:rPr>
              <a:t>the directly synthesized H3 S should be examined as such </a:t>
            </a:r>
            <a:r>
              <a:rPr kumimoji="0" lang="en-US" sz="1600" b="0" i="0" u="none" strike="noStrike" kern="1200" cap="none" spc="0" normalizeH="0" baseline="0" noProof="0" dirty="0" smtClean="0">
                <a:ln>
                  <a:noFill/>
                </a:ln>
                <a:solidFill>
                  <a:srgbClr val="00B050"/>
                </a:solidFill>
                <a:effectLst/>
                <a:uLnTx/>
                <a:uFillTx/>
                <a:latin typeface="Calibri" panose="020F0502020204030204"/>
                <a:ea typeface="+mn-ea"/>
                <a:cs typeface="+mn-cs"/>
              </a:rPr>
              <a:t>a prepared </a:t>
            </a:r>
            <a:r>
              <a:rPr kumimoji="0" lang="en-US" sz="1600" b="0" i="0" u="none" strike="noStrike" kern="1200" cap="none" spc="0" normalizeH="0" baseline="0" noProof="0" dirty="0">
                <a:ln>
                  <a:noFill/>
                </a:ln>
                <a:solidFill>
                  <a:srgbClr val="00B050"/>
                </a:solidFill>
                <a:effectLst/>
                <a:uLnTx/>
                <a:uFillTx/>
                <a:latin typeface="Calibri" panose="020F0502020204030204"/>
                <a:ea typeface="+mn-ea"/>
                <a:cs typeface="+mn-cs"/>
              </a:rPr>
              <a:t>material has a much better crystallinity compared </a:t>
            </a:r>
            <a:r>
              <a:rPr kumimoji="0" lang="en-US" sz="1600" b="0" i="0" u="none" strike="noStrike" kern="1200" cap="none" spc="0" normalizeH="0" baseline="0" noProof="0" dirty="0" smtClean="0">
                <a:ln>
                  <a:noFill/>
                </a:ln>
                <a:solidFill>
                  <a:srgbClr val="00B050"/>
                </a:solidFill>
                <a:effectLst/>
                <a:uLnTx/>
                <a:uFillTx/>
                <a:latin typeface="Calibri" panose="020F0502020204030204"/>
                <a:ea typeface="+mn-ea"/>
                <a:cs typeface="+mn-cs"/>
              </a:rPr>
              <a:t>to that </a:t>
            </a:r>
            <a:r>
              <a:rPr kumimoji="0" lang="en-US" sz="1600" b="0" i="0" u="none" strike="noStrike" kern="1200" cap="none" spc="0" normalizeH="0" baseline="0" noProof="0" dirty="0">
                <a:ln>
                  <a:noFill/>
                </a:ln>
                <a:solidFill>
                  <a:srgbClr val="00B050"/>
                </a:solidFill>
                <a:effectLst/>
                <a:uLnTx/>
                <a:uFillTx/>
                <a:latin typeface="Calibri" panose="020F0502020204030204"/>
                <a:ea typeface="+mn-ea"/>
                <a:cs typeface="+mn-cs"/>
              </a:rPr>
              <a:t>obtained by H2 S decomposition</a:t>
            </a:r>
          </a:p>
        </p:txBody>
      </p:sp>
      <p:sp>
        <p:nvSpPr>
          <p:cNvPr id="8" name="Rectangle 7"/>
          <p:cNvSpPr/>
          <p:nvPr/>
        </p:nvSpPr>
        <p:spPr>
          <a:xfrm>
            <a:off x="315684" y="1388627"/>
            <a:ext cx="874122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srgbClr val="00B050"/>
                </a:solidFill>
                <a:effectLst/>
                <a:uLnTx/>
                <a:uFillTx/>
                <a:latin typeface="Calibri" panose="020F0502020204030204"/>
                <a:ea typeface="+mn-ea"/>
                <a:cs typeface="+mn-cs"/>
              </a:rPr>
              <a:t>Theoretically </a:t>
            </a:r>
            <a:r>
              <a:rPr kumimoji="0" lang="en-US" sz="1800" b="0" i="1" u="none" strike="noStrike" kern="1200" cap="none" spc="0" normalizeH="0" baseline="0" noProof="0" dirty="0">
                <a:ln>
                  <a:noFill/>
                </a:ln>
                <a:solidFill>
                  <a:srgbClr val="00B050"/>
                </a:solidFill>
                <a:effectLst/>
                <a:uLnTx/>
                <a:uFillTx/>
                <a:latin typeface="Calibri" panose="020F0502020204030204"/>
                <a:ea typeface="+mn-ea"/>
                <a:cs typeface="+mn-cs"/>
              </a:rPr>
              <a:t>predicted </a:t>
            </a:r>
            <a:r>
              <a:rPr kumimoji="0" lang="en-US" sz="1800" b="0" i="1" u="none" strike="noStrike" kern="1200" cap="none" spc="0" normalizeH="0" baseline="0" noProof="0" dirty="0" err="1">
                <a:ln>
                  <a:noFill/>
                </a:ln>
                <a:solidFill>
                  <a:srgbClr val="00B050"/>
                </a:solidFill>
                <a:effectLst/>
                <a:uLnTx/>
                <a:uFillTx/>
                <a:latin typeface="Calibri" panose="020F0502020204030204"/>
                <a:ea typeface="+mn-ea"/>
                <a:cs typeface="+mn-cs"/>
              </a:rPr>
              <a:t>Cccm</a:t>
            </a:r>
            <a:r>
              <a:rPr kumimoji="0" lang="en-US" sz="1800" b="0" i="1" u="none" strike="noStrike" kern="1200" cap="none" spc="0" normalizeH="0" baseline="0" noProof="0" dirty="0">
                <a:ln>
                  <a:noFill/>
                </a:ln>
                <a:solidFill>
                  <a:srgbClr val="00B050"/>
                </a:solidFill>
                <a:effectLst/>
                <a:uLnTx/>
                <a:uFillTx/>
                <a:latin typeface="Calibri" panose="020F0502020204030204"/>
                <a:ea typeface="+mn-ea"/>
                <a:cs typeface="+mn-cs"/>
              </a:rPr>
              <a:t> and Im¯3m </a:t>
            </a:r>
            <a:r>
              <a:rPr kumimoji="0" lang="en-US" sz="1800" b="0" i="1" u="none" strike="noStrike" kern="1200" cap="none" spc="0" normalizeH="0" baseline="0" noProof="0" dirty="0" smtClean="0">
                <a:ln>
                  <a:noFill/>
                </a:ln>
                <a:solidFill>
                  <a:srgbClr val="00B050"/>
                </a:solidFill>
                <a:effectLst/>
                <a:uLnTx/>
                <a:uFillTx/>
                <a:latin typeface="Calibri" panose="020F0502020204030204"/>
                <a:ea typeface="+mn-ea"/>
                <a:cs typeface="+mn-cs"/>
              </a:rPr>
              <a:t>H3S to </a:t>
            </a:r>
            <a:r>
              <a:rPr kumimoji="0" lang="en-US" sz="1800" b="0" i="1" u="none" strike="noStrike" kern="1200" cap="none" spc="0" normalizeH="0" baseline="0" noProof="0" dirty="0">
                <a:ln>
                  <a:noFill/>
                </a:ln>
                <a:solidFill>
                  <a:srgbClr val="00B050"/>
                </a:solidFill>
                <a:effectLst/>
                <a:uLnTx/>
                <a:uFillTx/>
                <a:latin typeface="Calibri" panose="020F0502020204030204"/>
                <a:ea typeface="+mn-ea"/>
                <a:cs typeface="+mn-cs"/>
              </a:rPr>
              <a:t>be the reaction products at 50 and 140 </a:t>
            </a:r>
            <a:r>
              <a:rPr kumimoji="0" lang="en-US" sz="1800" b="0" i="1" u="none" strike="noStrike" kern="1200" cap="none" spc="0" normalizeH="0" baseline="0" noProof="0" dirty="0" err="1">
                <a:ln>
                  <a:noFill/>
                </a:ln>
                <a:solidFill>
                  <a:srgbClr val="00B050"/>
                </a:solidFill>
                <a:effectLst/>
                <a:uLnTx/>
                <a:uFillTx/>
                <a:latin typeface="Calibri" panose="020F0502020204030204"/>
                <a:ea typeface="+mn-ea"/>
                <a:cs typeface="+mn-cs"/>
              </a:rPr>
              <a:t>GPa</a:t>
            </a:r>
            <a:r>
              <a:rPr kumimoji="0" lang="en-US" sz="1800" b="0" i="1" u="none" strike="noStrike" kern="1200" cap="none" spc="0" normalizeH="0" baseline="0" noProof="0" dirty="0">
                <a:ln>
                  <a:noFill/>
                </a:ln>
                <a:solidFill>
                  <a:srgbClr val="00B050"/>
                </a:solidFill>
                <a:effectLst/>
                <a:uLnTx/>
                <a:uFillTx/>
                <a:latin typeface="Calibri" panose="020F0502020204030204"/>
                <a:ea typeface="+mn-ea"/>
                <a:cs typeface="+mn-cs"/>
              </a:rPr>
              <a:t>, respectively. Im¯3mH3S is a stable crystalline phase above 140 </a:t>
            </a:r>
            <a:r>
              <a:rPr kumimoji="0" lang="en-US" sz="1800" b="0" i="1" u="none" strike="noStrike" kern="1200" cap="none" spc="0" normalizeH="0" baseline="0" noProof="0" dirty="0" err="1" smtClean="0">
                <a:ln>
                  <a:noFill/>
                </a:ln>
                <a:solidFill>
                  <a:srgbClr val="00B050"/>
                </a:solidFill>
                <a:effectLst/>
                <a:uLnTx/>
                <a:uFillTx/>
                <a:latin typeface="Calibri" panose="020F0502020204030204"/>
                <a:ea typeface="+mn-ea"/>
                <a:cs typeface="+mn-cs"/>
              </a:rPr>
              <a:t>GPa</a:t>
            </a:r>
            <a:r>
              <a:rPr kumimoji="0" lang="en-US" sz="1800" b="0" i="1" u="none" strike="noStrike" kern="1200" cap="none" spc="0" normalizeH="0" baseline="0" noProof="0" dirty="0" smtClean="0">
                <a:ln>
                  <a:noFill/>
                </a:ln>
                <a:solidFill>
                  <a:srgbClr val="00B050"/>
                </a:solidFill>
                <a:effectLst/>
                <a:uLnTx/>
                <a:uFillTx/>
                <a:latin typeface="Calibri" panose="020F0502020204030204"/>
                <a:ea typeface="+mn-ea"/>
                <a:cs typeface="+mn-cs"/>
              </a:rPr>
              <a:t> and </a:t>
            </a:r>
            <a:r>
              <a:rPr kumimoji="0" lang="en-US" sz="1800" b="0" i="1" u="none" strike="noStrike" kern="1200" cap="none" spc="0" normalizeH="0" baseline="0" noProof="0" dirty="0">
                <a:ln>
                  <a:noFill/>
                </a:ln>
                <a:solidFill>
                  <a:srgbClr val="00B050"/>
                </a:solidFill>
                <a:effectLst/>
                <a:uLnTx/>
                <a:uFillTx/>
                <a:latin typeface="Calibri" panose="020F0502020204030204"/>
                <a:ea typeface="+mn-ea"/>
                <a:cs typeface="+mn-cs"/>
              </a:rPr>
              <a:t>it transforms to R3mH3S on pressure release below 140 </a:t>
            </a:r>
            <a:r>
              <a:rPr kumimoji="0" lang="en-US" sz="1800" b="0" i="1" u="none" strike="noStrike" kern="1200" cap="none" spc="0" normalizeH="0" baseline="0" noProof="0" dirty="0" err="1" smtClean="0">
                <a:ln>
                  <a:noFill/>
                </a:ln>
                <a:solidFill>
                  <a:srgbClr val="00B050"/>
                </a:solidFill>
                <a:effectLst/>
                <a:uLnTx/>
                <a:uFillTx/>
                <a:latin typeface="Calibri" panose="020F0502020204030204"/>
                <a:ea typeface="+mn-ea"/>
                <a:cs typeface="+mn-cs"/>
              </a:rPr>
              <a:t>GPa</a:t>
            </a:r>
            <a:r>
              <a:rPr kumimoji="0" lang="en-US" sz="1800" b="0" i="1" u="none" strike="noStrike" kern="1200" cap="none" spc="0" normalizeH="0" baseline="0" noProof="0" dirty="0" smtClean="0">
                <a:ln>
                  <a:noFill/>
                </a:ln>
                <a:solidFill>
                  <a:srgbClr val="00B050"/>
                </a:solidFill>
                <a:effectLst/>
                <a:uLnTx/>
                <a:uFillTx/>
                <a:latin typeface="Calibri" panose="020F0502020204030204"/>
                <a:ea typeface="+mn-ea"/>
                <a:cs typeface="+mn-cs"/>
              </a:rPr>
              <a:t>.</a:t>
            </a:r>
            <a:endParaRPr kumimoji="0" lang="en-US" sz="1800" b="0" i="1"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374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961" y="927589"/>
            <a:ext cx="5792693" cy="624622"/>
          </a:xfrm>
        </p:spPr>
        <p:txBody>
          <a:bodyPr>
            <a:noAutofit/>
          </a:bodyPr>
          <a:lstStyle/>
          <a:p>
            <a:pPr algn="l"/>
            <a:r>
              <a:rPr lang="en-US" sz="2400" b="1" dirty="0">
                <a:latin typeface="+mn-lt"/>
                <a:cs typeface="Arial" panose="020B0604020202020204" pitchFamily="34" charset="0"/>
              </a:rPr>
              <a:t>Instrumentation at </a:t>
            </a:r>
            <a:r>
              <a:rPr lang="en-US" sz="2400" b="1" dirty="0" err="1">
                <a:latin typeface="+mn-lt"/>
                <a:cs typeface="Arial" panose="020B0604020202020204" pitchFamily="34" charset="0"/>
              </a:rPr>
              <a:t>ChemMatCARS</a:t>
            </a:r>
            <a:endParaRPr lang="en-US" sz="2400" b="1" dirty="0">
              <a:latin typeface="+mn-lt"/>
            </a:endParaRPr>
          </a:p>
        </p:txBody>
      </p:sp>
      <p:grpSp>
        <p:nvGrpSpPr>
          <p:cNvPr id="12" name="Group 11"/>
          <p:cNvGrpSpPr/>
          <p:nvPr/>
        </p:nvGrpSpPr>
        <p:grpSpPr>
          <a:xfrm>
            <a:off x="233119" y="1838171"/>
            <a:ext cx="4581621" cy="1462900"/>
            <a:chOff x="316601" y="1990987"/>
            <a:chExt cx="6133467" cy="1927225"/>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01" y="1990987"/>
              <a:ext cx="2779712"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7130" y="1990987"/>
              <a:ext cx="3182938"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2919470" y="2807039"/>
              <a:ext cx="275421" cy="2423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grpSp>
      <p:graphicFrame>
        <p:nvGraphicFramePr>
          <p:cNvPr id="11" name="Table 10"/>
          <p:cNvGraphicFramePr>
            <a:graphicFrameLocks noGrp="1"/>
          </p:cNvGraphicFramePr>
          <p:nvPr>
            <p:extLst/>
          </p:nvPr>
        </p:nvGraphicFramePr>
        <p:xfrm>
          <a:off x="140558" y="3423746"/>
          <a:ext cx="4674182" cy="2424997"/>
        </p:xfrm>
        <a:graphic>
          <a:graphicData uri="http://schemas.openxmlformats.org/drawingml/2006/table">
            <a:tbl>
              <a:tblPr firstRow="1" firstCol="1" bandRow="1">
                <a:tableStyleId>{21E4AEA4-8DFA-4A89-87EB-49C32662AFE0}</a:tableStyleId>
              </a:tblPr>
              <a:tblGrid>
                <a:gridCol w="1897373">
                  <a:extLst>
                    <a:ext uri="{9D8B030D-6E8A-4147-A177-3AD203B41FA5}">
                      <a16:colId xmlns:a16="http://schemas.microsoft.com/office/drawing/2014/main" val="2906726800"/>
                    </a:ext>
                  </a:extLst>
                </a:gridCol>
                <a:gridCol w="1431512">
                  <a:extLst>
                    <a:ext uri="{9D8B030D-6E8A-4147-A177-3AD203B41FA5}">
                      <a16:colId xmlns:a16="http://schemas.microsoft.com/office/drawing/2014/main" val="4270135024"/>
                    </a:ext>
                  </a:extLst>
                </a:gridCol>
                <a:gridCol w="1345297">
                  <a:extLst>
                    <a:ext uri="{9D8B030D-6E8A-4147-A177-3AD203B41FA5}">
                      <a16:colId xmlns:a16="http://schemas.microsoft.com/office/drawing/2014/main" val="3319227633"/>
                    </a:ext>
                  </a:extLst>
                </a:gridCol>
              </a:tblGrid>
              <a:tr h="314072">
                <a:tc>
                  <a:txBody>
                    <a:bodyPr/>
                    <a:lstStyle/>
                    <a:p>
                      <a:pPr algn="ctr"/>
                      <a:r>
                        <a:rPr lang="en-US" sz="1200" dirty="0">
                          <a:latin typeface="Arial" panose="020B0604020202020204" pitchFamily="34" charset="0"/>
                          <a:cs typeface="Arial" panose="020B0604020202020204" pitchFamily="34" charset="0"/>
                        </a:rPr>
                        <a:t>Hutch </a:t>
                      </a:r>
                    </a:p>
                  </a:txBody>
                  <a:tcPr marL="100568" marR="100568" marT="50298" marB="50298" anchor="ctr">
                    <a:solidFill>
                      <a:srgbClr val="800000"/>
                    </a:solidFill>
                  </a:tcPr>
                </a:tc>
                <a:tc>
                  <a:txBody>
                    <a:bodyPr/>
                    <a:lstStyle/>
                    <a:p>
                      <a:pPr algn="ctr"/>
                      <a:r>
                        <a:rPr lang="en-US" sz="1200" dirty="0">
                          <a:latin typeface="Arial" panose="020B0604020202020204" pitchFamily="34" charset="0"/>
                          <a:cs typeface="Arial" panose="020B0604020202020204" pitchFamily="34" charset="0"/>
                        </a:rPr>
                        <a:t>15-ID-B</a:t>
                      </a:r>
                      <a:endParaRPr lang="en-US" sz="1200" dirty="0">
                        <a:solidFill>
                          <a:schemeClr val="tx1"/>
                        </a:solidFill>
                        <a:latin typeface="Arial" panose="020B0604020202020204" pitchFamily="34" charset="0"/>
                        <a:cs typeface="Arial" panose="020B0604020202020204" pitchFamily="34" charset="0"/>
                      </a:endParaRPr>
                    </a:p>
                  </a:txBody>
                  <a:tcPr marL="100568" marR="100568" marT="50298" marB="50298" anchor="ctr"/>
                </a:tc>
                <a:tc>
                  <a:txBody>
                    <a:bodyPr/>
                    <a:lstStyle/>
                    <a:p>
                      <a:pPr algn="ctr"/>
                      <a:r>
                        <a:rPr lang="en-US" sz="1200" dirty="0">
                          <a:latin typeface="Arial" panose="020B0604020202020204" pitchFamily="34" charset="0"/>
                          <a:cs typeface="Arial" panose="020B0604020202020204" pitchFamily="34" charset="0"/>
                        </a:rPr>
                        <a:t>15-ID-D</a:t>
                      </a:r>
                    </a:p>
                  </a:txBody>
                  <a:tcPr marL="100568" marR="100568" marT="50298" marB="50298" anchor="ctr"/>
                </a:tc>
                <a:extLst>
                  <a:ext uri="{0D108BD9-81ED-4DB2-BD59-A6C34878D82A}">
                    <a16:rowId xmlns:a16="http://schemas.microsoft.com/office/drawing/2014/main" val="1145071532"/>
                  </a:ext>
                </a:extLst>
              </a:tr>
              <a:tr h="337946">
                <a:tc>
                  <a:txBody>
                    <a:bodyPr/>
                    <a:lstStyle/>
                    <a:p>
                      <a:pPr algn="ctr"/>
                      <a:r>
                        <a:rPr lang="en-US" sz="1200" dirty="0">
                          <a:latin typeface="Arial" panose="020B0604020202020204" pitchFamily="34" charset="0"/>
                          <a:cs typeface="Arial" panose="020B0604020202020204" pitchFamily="34" charset="0"/>
                        </a:rPr>
                        <a:t>Shutter</a:t>
                      </a:r>
                    </a:p>
                  </a:txBody>
                  <a:tcPr marL="100568" marR="100568" marT="50298" marB="50298" anchor="ctr">
                    <a:solidFill>
                      <a:srgbClr val="800000"/>
                    </a:solidFill>
                  </a:tcPr>
                </a:tc>
                <a:tc>
                  <a:txBody>
                    <a:bodyPr/>
                    <a:lstStyle/>
                    <a:p>
                      <a:pPr algn="ctr"/>
                      <a:r>
                        <a:rPr lang="en-US" sz="1200" b="1" i="1" u="none" dirty="0">
                          <a:latin typeface="Arial" panose="020B0604020202020204" pitchFamily="34" charset="0"/>
                          <a:cs typeface="Arial" panose="020B0604020202020204" pitchFamily="34" charset="0"/>
                        </a:rPr>
                        <a:t>Rotatory</a:t>
                      </a:r>
                      <a:r>
                        <a:rPr lang="en-US" sz="1200" b="1" i="1" u="none" baseline="0" dirty="0">
                          <a:latin typeface="Arial" panose="020B0604020202020204" pitchFamily="34" charset="0"/>
                          <a:cs typeface="Arial" panose="020B0604020202020204" pitchFamily="34" charset="0"/>
                        </a:rPr>
                        <a:t> </a:t>
                      </a:r>
                      <a:r>
                        <a:rPr lang="en-US" sz="1200" b="1" i="1" u="none" dirty="0">
                          <a:latin typeface="Arial" panose="020B0604020202020204" pitchFamily="34" charset="0"/>
                          <a:cs typeface="Arial" panose="020B0604020202020204" pitchFamily="34" charset="0"/>
                        </a:rPr>
                        <a:t>Shutter</a:t>
                      </a:r>
                    </a:p>
                  </a:txBody>
                  <a:tcPr marL="100568" marR="100568" marT="50298" marB="50298" anchor="ctr"/>
                </a:tc>
                <a:tc>
                  <a:txBody>
                    <a:bodyPr/>
                    <a:lstStyle/>
                    <a:p>
                      <a:pPr algn="ctr"/>
                      <a:r>
                        <a:rPr lang="en-US" sz="1200" b="1" i="1" u="none" dirty="0" err="1">
                          <a:latin typeface="Arial" panose="020B0604020202020204" pitchFamily="34" charset="0"/>
                          <a:cs typeface="Arial" panose="020B0604020202020204" pitchFamily="34" charset="0"/>
                        </a:rPr>
                        <a:t>Shutterless</a:t>
                      </a:r>
                      <a:endParaRPr lang="en-US" sz="1200" b="1" i="1" u="none" dirty="0">
                        <a:latin typeface="Arial" panose="020B0604020202020204" pitchFamily="34" charset="0"/>
                        <a:cs typeface="Arial" panose="020B0604020202020204" pitchFamily="34" charset="0"/>
                      </a:endParaRPr>
                    </a:p>
                  </a:txBody>
                  <a:tcPr marL="100568" marR="100568" marT="50298" marB="50298" anchor="ctr"/>
                </a:tc>
                <a:extLst>
                  <a:ext uri="{0D108BD9-81ED-4DB2-BD59-A6C34878D82A}">
                    <a16:rowId xmlns:a16="http://schemas.microsoft.com/office/drawing/2014/main" val="150754579"/>
                  </a:ext>
                </a:extLst>
              </a:tr>
              <a:tr h="314072">
                <a:tc>
                  <a:txBody>
                    <a:bodyPr/>
                    <a:lstStyle/>
                    <a:p>
                      <a:pPr algn="ctr"/>
                      <a:r>
                        <a:rPr lang="en-US" sz="1200" dirty="0">
                          <a:latin typeface="Arial" panose="020B0604020202020204" pitchFamily="34" charset="0"/>
                          <a:cs typeface="Arial" panose="020B0604020202020204" pitchFamily="34" charset="0"/>
                        </a:rPr>
                        <a:t>Sample Alignment</a:t>
                      </a:r>
                    </a:p>
                  </a:txBody>
                  <a:tcPr marL="100568" marR="100568" marT="50298" marB="50298" anchor="ctr">
                    <a:solidFill>
                      <a:srgbClr val="800000"/>
                    </a:solidFill>
                  </a:tcPr>
                </a:tc>
                <a:tc>
                  <a:txBody>
                    <a:bodyPr/>
                    <a:lstStyle/>
                    <a:p>
                      <a:pPr algn="ctr"/>
                      <a:r>
                        <a:rPr lang="en-US" sz="1200" b="1" i="1" u="none" dirty="0">
                          <a:latin typeface="Arial" panose="020B0604020202020204" pitchFamily="34" charset="0"/>
                          <a:cs typeface="Arial" panose="020B0604020202020204" pitchFamily="34" charset="0"/>
                        </a:rPr>
                        <a:t>Manual </a:t>
                      </a:r>
                    </a:p>
                  </a:txBody>
                  <a:tcPr marL="100568" marR="100568" marT="50298" marB="50298" anchor="ctr"/>
                </a:tc>
                <a:tc>
                  <a:txBody>
                    <a:bodyPr/>
                    <a:lstStyle/>
                    <a:p>
                      <a:pPr algn="ctr"/>
                      <a:r>
                        <a:rPr lang="en-US" sz="1200" b="1" i="1" u="none" dirty="0">
                          <a:latin typeface="Arial" panose="020B0604020202020204" pitchFamily="34" charset="0"/>
                          <a:cs typeface="Arial" panose="020B0604020202020204" pitchFamily="34" charset="0"/>
                        </a:rPr>
                        <a:t>Motorized</a:t>
                      </a:r>
                    </a:p>
                  </a:txBody>
                  <a:tcPr marL="100568" marR="100568" marT="50298" marB="50298" anchor="ctr"/>
                </a:tc>
                <a:extLst>
                  <a:ext uri="{0D108BD9-81ED-4DB2-BD59-A6C34878D82A}">
                    <a16:rowId xmlns:a16="http://schemas.microsoft.com/office/drawing/2014/main" val="2070921109"/>
                  </a:ext>
                </a:extLst>
              </a:tr>
              <a:tr h="314072">
                <a:tc>
                  <a:txBody>
                    <a:bodyPr/>
                    <a:lstStyle/>
                    <a:p>
                      <a:pPr algn="ctr"/>
                      <a:r>
                        <a:rPr lang="en-US" sz="1200" dirty="0">
                          <a:latin typeface="Arial" panose="020B0604020202020204" pitchFamily="34" charset="0"/>
                          <a:cs typeface="Arial" panose="020B0604020202020204" pitchFamily="34" charset="0"/>
                        </a:rPr>
                        <a:t>Software</a:t>
                      </a:r>
                    </a:p>
                  </a:txBody>
                  <a:tcPr marL="100568" marR="100568" marT="50298" marB="50298" anchor="ctr">
                    <a:solidFill>
                      <a:srgbClr val="800000"/>
                    </a:solidFill>
                  </a:tcPr>
                </a:tc>
                <a:tc>
                  <a:txBody>
                    <a:bodyPr/>
                    <a:lstStyle/>
                    <a:p>
                      <a:pPr algn="ctr"/>
                      <a:r>
                        <a:rPr lang="en-US" sz="1200" b="1" i="1" u="none" dirty="0">
                          <a:latin typeface="Arial" panose="020B0604020202020204" pitchFamily="34" charset="0"/>
                          <a:cs typeface="Arial" panose="020B0604020202020204" pitchFamily="34" charset="0"/>
                        </a:rPr>
                        <a:t>APEX II Suite</a:t>
                      </a:r>
                    </a:p>
                  </a:txBody>
                  <a:tcPr marL="100568" marR="100568" marT="50298" marB="50298" anchor="ctr"/>
                </a:tc>
                <a:tc>
                  <a:txBody>
                    <a:bodyPr/>
                    <a:lstStyle/>
                    <a:p>
                      <a:pPr algn="ctr"/>
                      <a:r>
                        <a:rPr lang="en-US" sz="1200" b="1" i="1" u="none" dirty="0">
                          <a:latin typeface="Arial" panose="020B0604020202020204" pitchFamily="34" charset="0"/>
                          <a:cs typeface="Arial" panose="020B0604020202020204" pitchFamily="34" charset="0"/>
                        </a:rPr>
                        <a:t>“User friendly”</a:t>
                      </a:r>
                    </a:p>
                  </a:txBody>
                  <a:tcPr marL="100568" marR="100568" marT="50298" marB="50298" anchor="ctr"/>
                </a:tc>
                <a:extLst>
                  <a:ext uri="{0D108BD9-81ED-4DB2-BD59-A6C34878D82A}">
                    <a16:rowId xmlns:a16="http://schemas.microsoft.com/office/drawing/2014/main" val="3336189285"/>
                  </a:ext>
                </a:extLst>
              </a:tr>
              <a:tr h="314072">
                <a:tc>
                  <a:txBody>
                    <a:bodyPr/>
                    <a:lstStyle/>
                    <a:p>
                      <a:pPr algn="ctr"/>
                      <a:r>
                        <a:rPr lang="en-US" sz="1200" dirty="0">
                          <a:latin typeface="Arial" panose="020B0604020202020204" pitchFamily="34" charset="0"/>
                          <a:cs typeface="Arial" panose="020B0604020202020204" pitchFamily="34" charset="0"/>
                        </a:rPr>
                        <a:t>Detector</a:t>
                      </a:r>
                      <a:r>
                        <a:rPr lang="en-US" sz="1200" baseline="0" dirty="0">
                          <a:latin typeface="Arial" panose="020B0604020202020204" pitchFamily="34" charset="0"/>
                          <a:cs typeface="Arial" panose="020B0604020202020204" pitchFamily="34" charset="0"/>
                        </a:rPr>
                        <a:t> Size (</a:t>
                      </a:r>
                      <a:r>
                        <a:rPr lang="en-US" sz="1200" dirty="0">
                          <a:latin typeface="Arial" panose="020B0604020202020204" pitchFamily="34" charset="0"/>
                          <a:cs typeface="Arial" panose="020B0604020202020204" pitchFamily="34" charset="0"/>
                        </a:rPr>
                        <a:t>mm</a:t>
                      </a:r>
                      <a:r>
                        <a:rPr lang="en-US" altLang="zh-CN" sz="1200" baseline="30000" dirty="0">
                          <a:latin typeface="Arial" panose="020B0604020202020204" pitchFamily="34" charset="0"/>
                          <a:cs typeface="Arial" panose="020B0604020202020204" pitchFamily="34" charset="0"/>
                        </a:rPr>
                        <a:t>2</a:t>
                      </a:r>
                      <a:r>
                        <a:rPr lang="en-US" sz="1200" baseline="0" dirty="0">
                          <a:latin typeface="Arial" panose="020B0604020202020204" pitchFamily="34" charset="0"/>
                          <a:cs typeface="Arial" panose="020B0604020202020204" pitchFamily="34" charset="0"/>
                        </a:rPr>
                        <a:t>)</a:t>
                      </a:r>
                    </a:p>
                  </a:txBody>
                  <a:tcPr marL="100568" marR="100568" marT="50298" marB="50298" anchor="ctr">
                    <a:solidFill>
                      <a:srgbClr val="800000"/>
                    </a:solidFill>
                  </a:tcPr>
                </a:tc>
                <a:tc>
                  <a:txBody>
                    <a:bodyPr/>
                    <a:lstStyle/>
                    <a:p>
                      <a:pPr algn="ctr"/>
                      <a:r>
                        <a:rPr lang="en-US" sz="1200" b="1" i="1" u="none" dirty="0">
                          <a:latin typeface="Arial" panose="020B0604020202020204" pitchFamily="34" charset="0"/>
                          <a:cs typeface="Arial" panose="020B0604020202020204" pitchFamily="34" charset="0"/>
                        </a:rPr>
                        <a:t>62 x 62</a:t>
                      </a:r>
                      <a:endParaRPr lang="en-US" sz="1200" b="1" i="1" u="none" baseline="30000" dirty="0">
                        <a:latin typeface="Arial" panose="020B0604020202020204" pitchFamily="34" charset="0"/>
                        <a:cs typeface="Arial" panose="020B0604020202020204" pitchFamily="34" charset="0"/>
                      </a:endParaRPr>
                    </a:p>
                  </a:txBody>
                  <a:tcPr marL="100568" marR="100568" marT="50298" marB="5029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1" u="none" dirty="0">
                          <a:latin typeface="Arial" panose="020B0604020202020204" pitchFamily="34" charset="0"/>
                          <a:cs typeface="Arial" panose="020B0604020202020204" pitchFamily="34" charset="0"/>
                        </a:rPr>
                        <a:t>168 .7 x  179.4</a:t>
                      </a:r>
                      <a:endParaRPr lang="en-US" sz="1200" b="1" i="1" u="none" baseline="30000" dirty="0">
                        <a:latin typeface="Arial" panose="020B0604020202020204" pitchFamily="34" charset="0"/>
                        <a:cs typeface="Arial" panose="020B0604020202020204" pitchFamily="34" charset="0"/>
                      </a:endParaRPr>
                    </a:p>
                  </a:txBody>
                  <a:tcPr marL="100568" marR="100568" marT="50298" marB="50298" anchor="ctr"/>
                </a:tc>
                <a:extLst>
                  <a:ext uri="{0D108BD9-81ED-4DB2-BD59-A6C34878D82A}">
                    <a16:rowId xmlns:a16="http://schemas.microsoft.com/office/drawing/2014/main" val="4155790679"/>
                  </a:ext>
                </a:extLst>
              </a:tr>
              <a:tr h="314072">
                <a:tc>
                  <a:txBody>
                    <a:bodyPr/>
                    <a:lstStyle/>
                    <a:p>
                      <a:pPr algn="ctr"/>
                      <a:r>
                        <a:rPr lang="en-US" sz="1200" dirty="0">
                          <a:latin typeface="Arial" panose="020B0604020202020204" pitchFamily="34" charset="0"/>
                          <a:cs typeface="Arial" panose="020B0604020202020204" pitchFamily="34" charset="0"/>
                        </a:rPr>
                        <a:t>Energy Region (keV)</a:t>
                      </a:r>
                    </a:p>
                  </a:txBody>
                  <a:tcPr marL="100568" marR="100568" marT="50298" marB="50298" anchor="ctr">
                    <a:solidFill>
                      <a:srgbClr val="800000"/>
                    </a:solidFill>
                  </a:tcPr>
                </a:tc>
                <a:tc>
                  <a:txBody>
                    <a:bodyPr/>
                    <a:lstStyle/>
                    <a:p>
                      <a:pPr algn="ctr"/>
                      <a:r>
                        <a:rPr lang="en-US" sz="1200" b="1" i="1" u="none" baseline="0" dirty="0">
                          <a:latin typeface="Arial" panose="020B0604020202020204" pitchFamily="34" charset="0"/>
                          <a:cs typeface="Arial" panose="020B0604020202020204" pitchFamily="34" charset="0"/>
                        </a:rPr>
                        <a:t>5 - 30</a:t>
                      </a:r>
                      <a:endParaRPr lang="en-US" sz="1200" b="1" i="1" u="none" dirty="0">
                        <a:latin typeface="Arial" panose="020B0604020202020204" pitchFamily="34" charset="0"/>
                        <a:cs typeface="Arial" panose="020B0604020202020204" pitchFamily="34" charset="0"/>
                      </a:endParaRPr>
                    </a:p>
                  </a:txBody>
                  <a:tcPr marL="100568" marR="100568" marT="50298" marB="5029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1" u="none" dirty="0">
                          <a:latin typeface="Arial" panose="020B0604020202020204" pitchFamily="34" charset="0"/>
                          <a:cs typeface="Arial" panose="020B0604020202020204" pitchFamily="34" charset="0"/>
                        </a:rPr>
                        <a:t>16 - 70</a:t>
                      </a:r>
                    </a:p>
                  </a:txBody>
                  <a:tcPr marL="100568" marR="100568" marT="50298" marB="50298" anchor="ctr"/>
                </a:tc>
                <a:extLst>
                  <a:ext uri="{0D108BD9-81ED-4DB2-BD59-A6C34878D82A}">
                    <a16:rowId xmlns:a16="http://schemas.microsoft.com/office/drawing/2014/main" val="2877188715"/>
                  </a:ext>
                </a:extLst>
              </a:tr>
              <a:tr h="516691">
                <a:tc>
                  <a:txBody>
                    <a:bodyPr/>
                    <a:lstStyle/>
                    <a:p>
                      <a:pPr algn="ctr"/>
                      <a:r>
                        <a:rPr lang="en-US" sz="1200" dirty="0">
                          <a:latin typeface="Arial" panose="020B0604020202020204" pitchFamily="34" charset="0"/>
                          <a:cs typeface="Arial" panose="020B0604020202020204" pitchFamily="34" charset="0"/>
                        </a:rPr>
                        <a:t>Fast Data Collection Time</a:t>
                      </a:r>
                    </a:p>
                  </a:txBody>
                  <a:tcPr marL="100568" marR="100568" marT="50298" marB="50298" anchor="ctr">
                    <a:solidFill>
                      <a:srgbClr val="800000"/>
                    </a:solidFill>
                  </a:tcPr>
                </a:tc>
                <a:tc>
                  <a:txBody>
                    <a:bodyPr/>
                    <a:lstStyle/>
                    <a:p>
                      <a:pPr algn="ctr"/>
                      <a:r>
                        <a:rPr lang="en-US" sz="1200" b="1" i="1" u="none" dirty="0">
                          <a:latin typeface="Arial" panose="020B0604020202020204" pitchFamily="34" charset="0"/>
                          <a:cs typeface="Arial" panose="020B0604020202020204" pitchFamily="34" charset="0"/>
                        </a:rPr>
                        <a:t>0.2 s/frame</a:t>
                      </a:r>
                    </a:p>
                  </a:txBody>
                  <a:tcPr marL="100568" marR="100568" marT="50298" marB="5029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1" u="none" dirty="0">
                          <a:latin typeface="Arial" panose="020B0604020202020204" pitchFamily="34" charset="0"/>
                          <a:cs typeface="Arial" panose="020B0604020202020204" pitchFamily="34" charset="0"/>
                        </a:rPr>
                        <a:t>0.002 s/frame</a:t>
                      </a:r>
                    </a:p>
                  </a:txBody>
                  <a:tcPr marL="100568" marR="100568" marT="50298" marB="50298" anchor="ctr"/>
                </a:tc>
                <a:extLst>
                  <a:ext uri="{0D108BD9-81ED-4DB2-BD59-A6C34878D82A}">
                    <a16:rowId xmlns:a16="http://schemas.microsoft.com/office/drawing/2014/main" val="116048929"/>
                  </a:ext>
                </a:extLst>
              </a:tr>
            </a:tbl>
          </a:graphicData>
        </a:graphic>
      </p:graphicFrame>
      <p:sp>
        <p:nvSpPr>
          <p:cNvPr id="9" name="Rectangle 8"/>
          <p:cNvSpPr/>
          <p:nvPr/>
        </p:nvSpPr>
        <p:spPr>
          <a:xfrm>
            <a:off x="5229218" y="2141729"/>
            <a:ext cx="3463128" cy="369332"/>
          </a:xfrm>
          <a:prstGeom prst="rect">
            <a:avLst/>
          </a:prstGeom>
        </p:spPr>
        <p:txBody>
          <a:bodyPr wrap="none">
            <a:spAutoFit/>
          </a:bodyPr>
          <a:lstStyle/>
          <a:p>
            <a:pPr defTabSz="685800" eaLnBrk="1" fontAlgn="auto" hangingPunct="1">
              <a:spcBef>
                <a:spcPts val="0"/>
              </a:spcBef>
              <a:spcAft>
                <a:spcPts val="0"/>
              </a:spcAft>
            </a:pPr>
            <a:r>
              <a:rPr lang="en-US" sz="1800" dirty="0">
                <a:solidFill>
                  <a:prstClr val="black"/>
                </a:solidFill>
                <a:effectLst>
                  <a:outerShdw blurRad="38100" dist="38100" dir="2700000" algn="tl">
                    <a:srgbClr val="000000">
                      <a:alpha val="43137"/>
                    </a:srgbClr>
                  </a:outerShdw>
                </a:effectLst>
                <a:latin typeface="Calibri" panose="020F0502020204030204"/>
                <a:ea typeface="+mn-ea"/>
              </a:rPr>
              <a:t>Comparison of different detectors </a:t>
            </a:r>
          </a:p>
        </p:txBody>
      </p:sp>
      <p:graphicFrame>
        <p:nvGraphicFramePr>
          <p:cNvPr id="3" name="Table 2"/>
          <p:cNvGraphicFramePr>
            <a:graphicFrameLocks noGrp="1"/>
          </p:cNvGraphicFramePr>
          <p:nvPr>
            <p:extLst/>
          </p:nvPr>
        </p:nvGraphicFramePr>
        <p:xfrm>
          <a:off x="4942337" y="2565388"/>
          <a:ext cx="4125464" cy="2896520"/>
        </p:xfrm>
        <a:graphic>
          <a:graphicData uri="http://schemas.openxmlformats.org/drawingml/2006/table">
            <a:tbl>
              <a:tblPr firstRow="1" firstCol="1" bandRow="1">
                <a:tableStyleId>{5C22544A-7EE6-4342-B048-85BDC9FD1C3A}</a:tableStyleId>
              </a:tblPr>
              <a:tblGrid>
                <a:gridCol w="1008772">
                  <a:extLst>
                    <a:ext uri="{9D8B030D-6E8A-4147-A177-3AD203B41FA5}">
                      <a16:colId xmlns:a16="http://schemas.microsoft.com/office/drawing/2014/main" val="2234822223"/>
                    </a:ext>
                  </a:extLst>
                </a:gridCol>
                <a:gridCol w="661457">
                  <a:extLst>
                    <a:ext uri="{9D8B030D-6E8A-4147-A177-3AD203B41FA5}">
                      <a16:colId xmlns:a16="http://schemas.microsoft.com/office/drawing/2014/main" val="958978874"/>
                    </a:ext>
                  </a:extLst>
                </a:gridCol>
                <a:gridCol w="952945">
                  <a:extLst>
                    <a:ext uri="{9D8B030D-6E8A-4147-A177-3AD203B41FA5}">
                      <a16:colId xmlns:a16="http://schemas.microsoft.com/office/drawing/2014/main" val="1674114916"/>
                    </a:ext>
                  </a:extLst>
                </a:gridCol>
                <a:gridCol w="863257">
                  <a:extLst>
                    <a:ext uri="{9D8B030D-6E8A-4147-A177-3AD203B41FA5}">
                      <a16:colId xmlns:a16="http://schemas.microsoft.com/office/drawing/2014/main" val="215755710"/>
                    </a:ext>
                  </a:extLst>
                </a:gridCol>
                <a:gridCol w="639033">
                  <a:extLst>
                    <a:ext uri="{9D8B030D-6E8A-4147-A177-3AD203B41FA5}">
                      <a16:colId xmlns:a16="http://schemas.microsoft.com/office/drawing/2014/main" val="3219595824"/>
                    </a:ext>
                  </a:extLst>
                </a:gridCol>
              </a:tblGrid>
              <a:tr h="833337">
                <a:tc>
                  <a:txBody>
                    <a:bodyPr/>
                    <a:lstStyle/>
                    <a:p>
                      <a:pPr marL="0" marR="0" algn="ctr">
                        <a:lnSpc>
                          <a:spcPct val="150000"/>
                        </a:lnSpc>
                        <a:spcBef>
                          <a:spcPts val="0"/>
                        </a:spcBef>
                        <a:spcAft>
                          <a:spcPts val="600"/>
                        </a:spcAft>
                      </a:pPr>
                      <a:r>
                        <a:rPr lang="en-GB" sz="1500" b="1" dirty="0">
                          <a:effectLst/>
                        </a:rPr>
                        <a:t>Hutch</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00000"/>
                        </a:lnSpc>
                        <a:spcBef>
                          <a:spcPts val="0"/>
                        </a:spcBef>
                        <a:spcAft>
                          <a:spcPts val="0"/>
                        </a:spcAft>
                      </a:pPr>
                      <a:r>
                        <a:rPr lang="en-GB" sz="1500" b="1" dirty="0">
                          <a:effectLst/>
                        </a:rPr>
                        <a:t>Energy</a:t>
                      </a:r>
                      <a:br>
                        <a:rPr lang="en-GB" sz="1500" b="1" dirty="0">
                          <a:effectLst/>
                        </a:rPr>
                      </a:br>
                      <a:r>
                        <a:rPr lang="en-GB" sz="1500" b="1" dirty="0">
                          <a:effectLst/>
                        </a:rPr>
                        <a:t>(</a:t>
                      </a:r>
                      <a:r>
                        <a:rPr lang="en-GB" sz="1500" b="1" dirty="0" err="1">
                          <a:effectLst/>
                        </a:rPr>
                        <a:t>keV</a:t>
                      </a:r>
                      <a:r>
                        <a:rPr lang="en-GB" sz="1500" b="1" dirty="0">
                          <a:effectLst/>
                        </a:rPr>
                        <a:t>)</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00000"/>
                        </a:lnSpc>
                        <a:spcBef>
                          <a:spcPts val="0"/>
                        </a:spcBef>
                        <a:spcAft>
                          <a:spcPts val="0"/>
                        </a:spcAft>
                      </a:pPr>
                      <a:r>
                        <a:rPr lang="en-GB" sz="1500" b="1" dirty="0">
                          <a:effectLst/>
                        </a:rPr>
                        <a:t>Total Time</a:t>
                      </a:r>
                      <a:br>
                        <a:rPr lang="en-GB" sz="1500" b="1" dirty="0">
                          <a:effectLst/>
                        </a:rPr>
                      </a:br>
                      <a:r>
                        <a:rPr lang="en-GB" sz="1500" b="1" dirty="0">
                          <a:effectLst/>
                        </a:rPr>
                        <a:t>(minutes)</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00000"/>
                        </a:lnSpc>
                        <a:spcBef>
                          <a:spcPts val="0"/>
                        </a:spcBef>
                        <a:spcAft>
                          <a:spcPts val="0"/>
                        </a:spcAft>
                      </a:pPr>
                      <a:r>
                        <a:rPr lang="en-GB" sz="1500" b="1" dirty="0">
                          <a:effectLst/>
                        </a:rPr>
                        <a:t>D space (Å)</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600"/>
                        </a:spcAft>
                      </a:pPr>
                      <a:r>
                        <a:rPr lang="en-GB" sz="1500" b="1" dirty="0">
                          <a:effectLst/>
                        </a:rPr>
                        <a:t>R</a:t>
                      </a:r>
                      <a:r>
                        <a:rPr lang="en-GB" sz="1500" b="1" baseline="-25000" dirty="0">
                          <a:effectLst/>
                        </a:rPr>
                        <a:t>1</a:t>
                      </a:r>
                      <a:endParaRPr lang="en-US" sz="1500" b="1" baseline="-25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42862150"/>
                  </a:ext>
                </a:extLst>
              </a:tr>
              <a:tr h="630194">
                <a:tc>
                  <a:txBody>
                    <a:bodyPr/>
                    <a:lstStyle/>
                    <a:p>
                      <a:pPr marL="0" marR="0" algn="ctr">
                        <a:lnSpc>
                          <a:spcPct val="100000"/>
                        </a:lnSpc>
                        <a:spcBef>
                          <a:spcPts val="0"/>
                        </a:spcBef>
                        <a:spcAft>
                          <a:spcPts val="0"/>
                        </a:spcAft>
                      </a:pPr>
                      <a:r>
                        <a:rPr lang="en-GB" sz="1500" b="1" dirty="0">
                          <a:effectLst/>
                        </a:rPr>
                        <a:t>15-ID-B</a:t>
                      </a:r>
                      <a:endParaRPr lang="en-GB" sz="500" b="1" dirty="0">
                        <a:effectLst/>
                      </a:endParaRPr>
                    </a:p>
                    <a:p>
                      <a:pPr marL="0" marR="0" algn="ctr">
                        <a:lnSpc>
                          <a:spcPct val="100000"/>
                        </a:lnSpc>
                        <a:spcBef>
                          <a:spcPts val="0"/>
                        </a:spcBef>
                        <a:spcAft>
                          <a:spcPts val="0"/>
                        </a:spcAft>
                      </a:pPr>
                      <a:r>
                        <a:rPr lang="en-GB" sz="1500" b="1" dirty="0">
                          <a:effectLst/>
                          <a:latin typeface="+mn-lt"/>
                          <a:ea typeface="Times New Roman" panose="02020603050405020304" pitchFamily="18" charset="0"/>
                          <a:cs typeface="Times New Roman" panose="02020603050405020304" pitchFamily="18" charset="0"/>
                        </a:rPr>
                        <a:t>APEXII</a:t>
                      </a:r>
                      <a:endParaRPr lang="en-US" sz="15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600"/>
                        </a:spcAft>
                      </a:pPr>
                      <a:r>
                        <a:rPr lang="en-GB" sz="1500" b="1" dirty="0">
                          <a:effectLst/>
                        </a:rPr>
                        <a:t>30</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600"/>
                        </a:spcAft>
                      </a:pPr>
                      <a:r>
                        <a:rPr lang="en-GB" sz="1500" b="1" dirty="0">
                          <a:effectLst/>
                        </a:rPr>
                        <a:t>40 </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600"/>
                        </a:spcAft>
                      </a:pPr>
                      <a:r>
                        <a:rPr lang="en-GB" sz="1500" b="1" dirty="0">
                          <a:effectLst/>
                        </a:rPr>
                        <a:t>0.6</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600"/>
                        </a:spcAft>
                      </a:pPr>
                      <a:r>
                        <a:rPr lang="en-GB" sz="1500" b="1" dirty="0">
                          <a:effectLst/>
                        </a:rPr>
                        <a:t>0.044</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735024771"/>
                  </a:ext>
                </a:extLst>
              </a:tr>
              <a:tr h="689648">
                <a:tc>
                  <a:txBody>
                    <a:bodyPr/>
                    <a:lstStyle/>
                    <a:p>
                      <a:pPr marL="0" marR="0" algn="ctr">
                        <a:lnSpc>
                          <a:spcPct val="100000"/>
                        </a:lnSpc>
                        <a:spcBef>
                          <a:spcPts val="0"/>
                        </a:spcBef>
                        <a:spcAft>
                          <a:spcPts val="0"/>
                        </a:spcAft>
                      </a:pPr>
                      <a:r>
                        <a:rPr lang="en-GB" sz="1500" b="1" dirty="0">
                          <a:effectLst/>
                        </a:rPr>
                        <a:t>15-ID-D</a:t>
                      </a:r>
                      <a:endParaRPr lang="en-GB" sz="600" b="1" dirty="0">
                        <a:effectLst/>
                      </a:endParaRPr>
                    </a:p>
                    <a:p>
                      <a:pPr marL="0" marR="0" algn="ctr">
                        <a:lnSpc>
                          <a:spcPct val="100000"/>
                        </a:lnSpc>
                        <a:spcBef>
                          <a:spcPts val="0"/>
                        </a:spcBef>
                        <a:spcAft>
                          <a:spcPts val="0"/>
                        </a:spcAft>
                      </a:pPr>
                      <a:r>
                        <a:rPr lang="en-GB" sz="1500" b="1" dirty="0">
                          <a:effectLst/>
                        </a:rPr>
                        <a:t>Pilatus 1M </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600"/>
                        </a:spcAft>
                      </a:pPr>
                      <a:r>
                        <a:rPr lang="en-GB" sz="1500" b="1" dirty="0">
                          <a:effectLst/>
                        </a:rPr>
                        <a:t>30</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600"/>
                        </a:spcAft>
                      </a:pPr>
                      <a:r>
                        <a:rPr lang="en-GB" sz="1500" b="1" dirty="0">
                          <a:effectLst/>
                          <a:latin typeface="+mn-lt"/>
                          <a:ea typeface="+mn-ea"/>
                          <a:cs typeface="+mn-cs"/>
                        </a:rPr>
                        <a:t>5</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600"/>
                        </a:spcAft>
                      </a:pPr>
                      <a:r>
                        <a:rPr lang="en-GB" sz="1500" b="1" dirty="0">
                          <a:effectLst/>
                        </a:rPr>
                        <a:t>0.6</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600"/>
                        </a:spcAft>
                      </a:pPr>
                      <a:r>
                        <a:rPr lang="en-GB" sz="1500" b="1" dirty="0">
                          <a:effectLst/>
                        </a:rPr>
                        <a:t>0.026</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87620661"/>
                  </a:ext>
                </a:extLst>
              </a:tr>
              <a:tr h="743341">
                <a:tc>
                  <a:txBody>
                    <a:bodyPr/>
                    <a:lstStyle/>
                    <a:p>
                      <a:pPr marL="0" marR="0" algn="ctr">
                        <a:lnSpc>
                          <a:spcPct val="100000"/>
                        </a:lnSpc>
                        <a:spcBef>
                          <a:spcPts val="0"/>
                        </a:spcBef>
                        <a:spcAft>
                          <a:spcPts val="0"/>
                        </a:spcAft>
                      </a:pPr>
                      <a:r>
                        <a:rPr lang="en-GB" sz="1500" b="1" dirty="0">
                          <a:effectLst/>
                        </a:rPr>
                        <a:t>In-house</a:t>
                      </a:r>
                    </a:p>
                    <a:p>
                      <a:pPr marL="0" marR="0" algn="ctr">
                        <a:lnSpc>
                          <a:spcPct val="100000"/>
                        </a:lnSpc>
                        <a:spcBef>
                          <a:spcPts val="0"/>
                        </a:spcBef>
                        <a:spcAft>
                          <a:spcPts val="0"/>
                        </a:spcAft>
                      </a:pPr>
                      <a:r>
                        <a:rPr lang="en-GB" sz="1500" b="1" dirty="0">
                          <a:effectLst/>
                          <a:latin typeface="+mn-lt"/>
                          <a:ea typeface="Times New Roman" panose="02020603050405020304" pitchFamily="18" charset="0"/>
                          <a:cs typeface="Times New Roman" panose="02020603050405020304" pitchFamily="18" charset="0"/>
                        </a:rPr>
                        <a:t>Photon100</a:t>
                      </a:r>
                      <a:endParaRPr lang="en-US" sz="15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600"/>
                        </a:spcAft>
                      </a:pPr>
                      <a:r>
                        <a:rPr lang="en-GB" sz="1500" b="1" dirty="0">
                          <a:effectLst/>
                        </a:rPr>
                        <a:t>17.5</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600"/>
                        </a:spcAft>
                      </a:pPr>
                      <a:r>
                        <a:rPr lang="en-GB" sz="1500" b="1">
                          <a:effectLst/>
                        </a:rPr>
                        <a:t>300</a:t>
                      </a:r>
                      <a:endParaRPr lang="en-US" sz="1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600"/>
                        </a:spcAft>
                      </a:pPr>
                      <a:r>
                        <a:rPr lang="en-GB" sz="1500" b="1" dirty="0">
                          <a:effectLst/>
                        </a:rPr>
                        <a:t>0.6</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600"/>
                        </a:spcAft>
                      </a:pPr>
                      <a:r>
                        <a:rPr lang="en-GB" sz="1500" b="1" dirty="0">
                          <a:effectLst/>
                        </a:rPr>
                        <a:t>0.044</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418609242"/>
                  </a:ext>
                </a:extLst>
              </a:tr>
            </a:tbl>
          </a:graphicData>
        </a:graphic>
      </p:graphicFrame>
      <p:sp>
        <p:nvSpPr>
          <p:cNvPr id="5" name="Rounded Rectangle 4"/>
          <p:cNvSpPr/>
          <p:nvPr/>
        </p:nvSpPr>
        <p:spPr>
          <a:xfrm>
            <a:off x="4866292" y="3929932"/>
            <a:ext cx="4253060" cy="892629"/>
          </a:xfrm>
          <a:prstGeom prst="round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16" name="TextBox 15">
            <a:extLst>
              <a:ext uri="{FF2B5EF4-FFF2-40B4-BE49-F238E27FC236}">
                <a16:creationId xmlns:a16="http://schemas.microsoft.com/office/drawing/2014/main" id="{464792AE-6726-44A6-8620-BCEB518753E9}"/>
              </a:ext>
            </a:extLst>
          </p:cNvPr>
          <p:cNvSpPr txBox="1"/>
          <p:nvPr/>
        </p:nvSpPr>
        <p:spPr>
          <a:xfrm>
            <a:off x="6746970" y="5584443"/>
            <a:ext cx="1639873" cy="323165"/>
          </a:xfrm>
          <a:prstGeom prst="rect">
            <a:avLst/>
          </a:prstGeom>
          <a:noFill/>
        </p:spPr>
        <p:txBody>
          <a:bodyPr wrap="none" lIns="0" tIns="0" rIns="0" bIns="0" rtlCol="0">
            <a:spAutoFit/>
          </a:bodyPr>
          <a:lstStyle/>
          <a:p>
            <a:pPr defTabSz="685800" eaLnBrk="1" fontAlgn="auto" hangingPunct="1">
              <a:spcBef>
                <a:spcPts val="0"/>
              </a:spcBef>
              <a:spcAft>
                <a:spcPts val="0"/>
              </a:spcAft>
            </a:pPr>
            <a:r>
              <a:rPr lang="en-US" sz="1050" i="0" dirty="0">
                <a:solidFill>
                  <a:prstClr val="black"/>
                </a:solidFill>
                <a:latin typeface="Calibri" panose="020F0502020204030204"/>
                <a:ea typeface="+mn-ea"/>
              </a:rPr>
              <a:t>F</a:t>
            </a:r>
            <a:r>
              <a:rPr lang="en-US" sz="1050" i="0" baseline="-25000" dirty="0">
                <a:solidFill>
                  <a:prstClr val="black"/>
                </a:solidFill>
                <a:latin typeface="Calibri" panose="020F0502020204030204"/>
                <a:ea typeface="+mn-ea"/>
              </a:rPr>
              <a:t>0</a:t>
            </a:r>
            <a:r>
              <a:rPr lang="en-US" sz="1050" i="0" dirty="0">
                <a:solidFill>
                  <a:prstClr val="black"/>
                </a:solidFill>
                <a:latin typeface="Calibri" panose="020F0502020204030204"/>
                <a:ea typeface="+mn-ea"/>
              </a:rPr>
              <a:t>: measured structure factor</a:t>
            </a:r>
          </a:p>
          <a:p>
            <a:pPr defTabSz="685800" eaLnBrk="1" fontAlgn="auto" hangingPunct="1">
              <a:spcBef>
                <a:spcPts val="0"/>
              </a:spcBef>
              <a:spcAft>
                <a:spcPts val="0"/>
              </a:spcAft>
            </a:pPr>
            <a:r>
              <a:rPr lang="en-US" sz="1050" i="0" dirty="0">
                <a:solidFill>
                  <a:prstClr val="black"/>
                </a:solidFill>
                <a:latin typeface="Calibri" panose="020F0502020204030204"/>
                <a:ea typeface="+mn-ea"/>
              </a:rPr>
              <a:t>F</a:t>
            </a:r>
            <a:r>
              <a:rPr lang="en-US" sz="1050" i="0" baseline="-25000" dirty="0">
                <a:solidFill>
                  <a:prstClr val="black"/>
                </a:solidFill>
                <a:latin typeface="Calibri" panose="020F0502020204030204"/>
                <a:ea typeface="+mn-ea"/>
              </a:rPr>
              <a:t>c</a:t>
            </a:r>
            <a:r>
              <a:rPr lang="en-US" sz="1050" i="0" dirty="0">
                <a:solidFill>
                  <a:prstClr val="black"/>
                </a:solidFill>
                <a:latin typeface="Calibri" panose="020F0502020204030204"/>
                <a:ea typeface="+mn-ea"/>
              </a:rPr>
              <a:t>: calculated structure factor</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64792AE-6726-44A6-8620-BCEB518753E9}"/>
                  </a:ext>
                </a:extLst>
              </p:cNvPr>
              <p:cNvSpPr txBox="1"/>
              <p:nvPr/>
            </p:nvSpPr>
            <p:spPr>
              <a:xfrm>
                <a:off x="5141848" y="5511694"/>
                <a:ext cx="1528367" cy="436530"/>
              </a:xfrm>
              <a:prstGeom prst="rect">
                <a:avLst/>
              </a:prstGeom>
              <a:noFill/>
            </p:spPr>
            <p:txBody>
              <a:bodyPr wrap="none" lIns="0" tIns="0" rIns="0" bIns="0" rtlCol="0">
                <a:spAutoFit/>
              </a:bodyPr>
              <a:lstStyle/>
              <a:p>
                <a:pPr defTabSz="6858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350" b="0" i="1">
                              <a:solidFill>
                                <a:prstClr val="black"/>
                              </a:solidFill>
                              <a:latin typeface="Cambria Math" panose="02040503050406030204" pitchFamily="18" charset="0"/>
                              <a:ea typeface="+mn-ea"/>
                            </a:rPr>
                          </m:ctrlPr>
                        </m:sSubPr>
                        <m:e>
                          <m:r>
                            <a:rPr lang="en-US" sz="1350" b="0">
                              <a:solidFill>
                                <a:prstClr val="black"/>
                              </a:solidFill>
                              <a:latin typeface="Cambria Math" panose="02040503050406030204" pitchFamily="18" charset="0"/>
                              <a:ea typeface="+mn-ea"/>
                            </a:rPr>
                            <m:t>𝑅</m:t>
                          </m:r>
                        </m:e>
                        <m:sub>
                          <m:r>
                            <a:rPr lang="en-US" sz="1350" b="0" i="0">
                              <a:solidFill>
                                <a:prstClr val="black"/>
                              </a:solidFill>
                              <a:latin typeface="Cambria Math" panose="02040503050406030204" pitchFamily="18" charset="0"/>
                              <a:ea typeface="+mn-ea"/>
                            </a:rPr>
                            <m:t>1</m:t>
                          </m:r>
                        </m:sub>
                      </m:sSub>
                      <m:r>
                        <a:rPr lang="en-US" sz="1350" b="0" i="0">
                          <a:solidFill>
                            <a:prstClr val="black"/>
                          </a:solidFill>
                          <a:latin typeface="Cambria Math" panose="02040503050406030204" pitchFamily="18" charset="0"/>
                          <a:ea typeface="+mn-ea"/>
                        </a:rPr>
                        <m:t>=</m:t>
                      </m:r>
                      <m:f>
                        <m:fPr>
                          <m:ctrlPr>
                            <a:rPr lang="en-US" sz="1350" b="0" i="1">
                              <a:solidFill>
                                <a:prstClr val="black"/>
                              </a:solidFill>
                              <a:latin typeface="Cambria Math" panose="02040503050406030204" pitchFamily="18" charset="0"/>
                              <a:ea typeface="+mn-ea"/>
                            </a:rPr>
                          </m:ctrlPr>
                        </m:fPr>
                        <m:num>
                          <m:nary>
                            <m:naryPr>
                              <m:chr m:val="∑"/>
                              <m:subHide m:val="on"/>
                              <m:supHide m:val="on"/>
                              <m:ctrlPr>
                                <a:rPr lang="en-US" sz="1350" b="0" i="1">
                                  <a:solidFill>
                                    <a:prstClr val="black"/>
                                  </a:solidFill>
                                  <a:latin typeface="Cambria Math" panose="02040503050406030204" pitchFamily="18" charset="0"/>
                                  <a:ea typeface="+mn-ea"/>
                                </a:rPr>
                              </m:ctrlPr>
                            </m:naryPr>
                            <m:sub/>
                            <m:sup/>
                            <m:e>
                              <m:r>
                                <a:rPr lang="en-US" sz="1350" b="0">
                                  <a:solidFill>
                                    <a:prstClr val="black"/>
                                  </a:solidFill>
                                  <a:latin typeface="Cambria Math" panose="02040503050406030204" pitchFamily="18" charset="0"/>
                                  <a:ea typeface="+mn-ea"/>
                                </a:rPr>
                                <m:t>||</m:t>
                              </m:r>
                              <m:r>
                                <a:rPr lang="en-US" sz="1350" b="0">
                                  <a:solidFill>
                                    <a:prstClr val="black"/>
                                  </a:solidFill>
                                  <a:latin typeface="Cambria Math" panose="02040503050406030204" pitchFamily="18" charset="0"/>
                                  <a:ea typeface="+mn-ea"/>
                                </a:rPr>
                                <m:t>𝐹𝑜</m:t>
                              </m:r>
                              <m:r>
                                <a:rPr lang="en-US" sz="1350" b="0">
                                  <a:solidFill>
                                    <a:prstClr val="black"/>
                                  </a:solidFill>
                                  <a:latin typeface="Cambria Math" panose="02040503050406030204" pitchFamily="18" charset="0"/>
                                  <a:ea typeface="+mn-ea"/>
                                </a:rPr>
                                <m:t>|−|</m:t>
                              </m:r>
                              <m:r>
                                <a:rPr lang="en-US" sz="1350" b="0">
                                  <a:solidFill>
                                    <a:prstClr val="black"/>
                                  </a:solidFill>
                                  <a:latin typeface="Cambria Math" panose="02040503050406030204" pitchFamily="18" charset="0"/>
                                  <a:ea typeface="+mn-ea"/>
                                </a:rPr>
                                <m:t>𝐹𝑐</m:t>
                              </m:r>
                              <m:r>
                                <a:rPr lang="en-US" sz="1350" b="0">
                                  <a:solidFill>
                                    <a:prstClr val="black"/>
                                  </a:solidFill>
                                  <a:latin typeface="Cambria Math" panose="02040503050406030204" pitchFamily="18" charset="0"/>
                                  <a:ea typeface="+mn-ea"/>
                                </a:rPr>
                                <m:t>||</m:t>
                              </m:r>
                            </m:e>
                          </m:nary>
                        </m:num>
                        <m:den>
                          <m:nary>
                            <m:naryPr>
                              <m:chr m:val="∑"/>
                              <m:subHide m:val="on"/>
                              <m:supHide m:val="on"/>
                              <m:ctrlPr>
                                <a:rPr lang="en-US" sz="1350" b="0" i="1">
                                  <a:solidFill>
                                    <a:prstClr val="black"/>
                                  </a:solidFill>
                                  <a:latin typeface="Cambria Math" panose="02040503050406030204" pitchFamily="18" charset="0"/>
                                  <a:ea typeface="+mn-ea"/>
                                </a:rPr>
                              </m:ctrlPr>
                            </m:naryPr>
                            <m:sub/>
                            <m:sup/>
                            <m:e>
                              <m:r>
                                <a:rPr lang="en-US" sz="1350" b="0">
                                  <a:solidFill>
                                    <a:prstClr val="black"/>
                                  </a:solidFill>
                                  <a:latin typeface="Cambria Math" panose="02040503050406030204" pitchFamily="18" charset="0"/>
                                  <a:ea typeface="+mn-ea"/>
                                </a:rPr>
                                <m:t>|</m:t>
                              </m:r>
                              <m:r>
                                <a:rPr lang="en-US" sz="1350" b="0">
                                  <a:solidFill>
                                    <a:prstClr val="black"/>
                                  </a:solidFill>
                                  <a:latin typeface="Cambria Math" panose="02040503050406030204" pitchFamily="18" charset="0"/>
                                  <a:ea typeface="+mn-ea"/>
                                </a:rPr>
                                <m:t>𝐹𝑜</m:t>
                              </m:r>
                              <m:r>
                                <a:rPr lang="en-US" sz="1350" b="0">
                                  <a:solidFill>
                                    <a:prstClr val="black"/>
                                  </a:solidFill>
                                  <a:latin typeface="Cambria Math" panose="02040503050406030204" pitchFamily="18" charset="0"/>
                                  <a:ea typeface="+mn-ea"/>
                                </a:rPr>
                                <m:t>|</m:t>
                              </m:r>
                            </m:e>
                          </m:nary>
                        </m:den>
                      </m:f>
                    </m:oMath>
                  </m:oMathPara>
                </a14:m>
                <a:endParaRPr lang="en-US" sz="1350" b="0" i="0" dirty="0">
                  <a:solidFill>
                    <a:prstClr val="black"/>
                  </a:solidFill>
                  <a:latin typeface="Calibri" panose="020F0502020204030204"/>
                  <a:ea typeface="+mn-ea"/>
                </a:endParaRPr>
              </a:p>
            </p:txBody>
          </p:sp>
        </mc:Choice>
        <mc:Fallback xmlns="">
          <p:sp>
            <p:nvSpPr>
              <p:cNvPr id="13" name="TextBox 12">
                <a:extLst>
                  <a:ext uri="{FF2B5EF4-FFF2-40B4-BE49-F238E27FC236}">
                    <a16:creationId xmlns:a16="http://schemas.microsoft.com/office/drawing/2014/main" id="{464792AE-6726-44A6-8620-BCEB518753E9}"/>
                  </a:ext>
                </a:extLst>
              </p:cNvPr>
              <p:cNvSpPr txBox="1">
                <a:spLocks noRot="1" noChangeAspect="1" noMove="1" noResize="1" noEditPoints="1" noAdjustHandles="1" noChangeArrowheads="1" noChangeShapeType="1" noTextEdit="1"/>
              </p:cNvSpPr>
              <p:nvPr/>
            </p:nvSpPr>
            <p:spPr>
              <a:xfrm>
                <a:off x="5141848" y="5511694"/>
                <a:ext cx="1528367" cy="436530"/>
              </a:xfrm>
              <a:prstGeom prst="rect">
                <a:avLst/>
              </a:prstGeom>
              <a:blipFill>
                <a:blip r:embed="rId5"/>
                <a:stretch>
                  <a:fillRect l="-2390" t="-84722" r="-3984" b="-125000"/>
                </a:stretch>
              </a:blipFill>
            </p:spPr>
            <p:txBody>
              <a:bodyPr/>
              <a:lstStyle/>
              <a:p>
                <a:r>
                  <a:rPr lang="en-US">
                    <a:noFill/>
                  </a:rPr>
                  <a:t> </a:t>
                </a:r>
              </a:p>
            </p:txBody>
          </p:sp>
        </mc:Fallback>
      </mc:AlternateContent>
      <p:sp>
        <p:nvSpPr>
          <p:cNvPr id="6" name="TextBox 5"/>
          <p:cNvSpPr txBox="1"/>
          <p:nvPr/>
        </p:nvSpPr>
        <p:spPr>
          <a:xfrm>
            <a:off x="5908236" y="1081142"/>
            <a:ext cx="2454442" cy="1131079"/>
          </a:xfrm>
          <a:prstGeom prst="rect">
            <a:avLst/>
          </a:prstGeom>
          <a:noFill/>
        </p:spPr>
        <p:txBody>
          <a:bodyPr wrap="square" rtlCol="0">
            <a:spAutoFit/>
          </a:bodyPr>
          <a:lstStyle/>
          <a:p>
            <a:pPr defTabSz="685800" eaLnBrk="1" fontAlgn="auto" hangingPunct="1">
              <a:spcBef>
                <a:spcPts val="0"/>
              </a:spcBef>
              <a:spcAft>
                <a:spcPts val="0"/>
              </a:spcAft>
            </a:pPr>
            <a:r>
              <a:rPr lang="en-US" sz="1350" b="0" i="0" dirty="0">
                <a:solidFill>
                  <a:prstClr val="black"/>
                </a:solidFill>
                <a:latin typeface="Calibri" panose="020F0502020204030204"/>
                <a:ea typeface="+mn-ea"/>
              </a:rPr>
              <a:t>Note for Mark R.</a:t>
            </a:r>
          </a:p>
          <a:p>
            <a:pPr defTabSz="685800" eaLnBrk="1" fontAlgn="auto" hangingPunct="1">
              <a:spcBef>
                <a:spcPts val="0"/>
              </a:spcBef>
              <a:spcAft>
                <a:spcPts val="0"/>
              </a:spcAft>
            </a:pPr>
            <a:r>
              <a:rPr lang="en-US" sz="1350" b="0" i="0" dirty="0">
                <a:solidFill>
                  <a:prstClr val="black"/>
                </a:solidFill>
                <a:latin typeface="Calibri" panose="020F0502020204030204"/>
                <a:ea typeface="+mn-ea"/>
              </a:rPr>
              <a:t>The measurement used the same crystal at room temperature.  The size of the crystal is (50x70x40 um^3).  </a:t>
            </a:r>
          </a:p>
        </p:txBody>
      </p:sp>
    </p:spTree>
    <p:extLst>
      <p:ext uri="{BB962C8B-B14F-4D97-AF65-F5344CB8AC3E}">
        <p14:creationId xmlns:p14="http://schemas.microsoft.com/office/powerpoint/2010/main" val="111693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735557" y="346006"/>
            <a:ext cx="6322995" cy="534242"/>
            <a:chOff x="8884864" y="1170271"/>
            <a:chExt cx="8502890" cy="707324"/>
          </a:xfrm>
        </p:grpSpPr>
        <p:sp>
          <p:nvSpPr>
            <p:cNvPr id="29" name="Rectangle 28"/>
            <p:cNvSpPr/>
            <p:nvPr/>
          </p:nvSpPr>
          <p:spPr>
            <a:xfrm>
              <a:off x="9064199" y="1264159"/>
              <a:ext cx="8323555" cy="550110"/>
            </a:xfrm>
            <a:prstGeom prst="rect">
              <a:avLst/>
            </a:prstGeom>
          </p:spPr>
          <p:txBody>
            <a:bodyPr wrap="square">
              <a:spAutoFit/>
            </a:bodyPr>
            <a:lstStyle/>
            <a:p>
              <a:pPr defTabSz="685800" eaLnBrk="1" fontAlgn="auto" hangingPunct="1">
                <a:spcBef>
                  <a:spcPts val="0"/>
                </a:spcBef>
                <a:spcAft>
                  <a:spcPts val="0"/>
                </a:spcAft>
              </a:pPr>
              <a:r>
                <a:rPr lang="en-US" altLang="zh-TW" sz="2100" i="0" dirty="0">
                  <a:solidFill>
                    <a:prstClr val="black"/>
                  </a:solidFill>
                  <a:latin typeface="Calibri" panose="020F0502020204030204"/>
                  <a:ea typeface="新細明體" panose="02020500000000000000" pitchFamily="18" charset="-120"/>
                  <a:cs typeface="Arial" panose="020B0604020202020204" pitchFamily="34" charset="0"/>
                </a:rPr>
                <a:t>High energy high resolution charge density(50keV) </a:t>
              </a:r>
            </a:p>
          </p:txBody>
        </p:sp>
        <p:sp>
          <p:nvSpPr>
            <p:cNvPr id="43" name="Rounded Rectangle 42"/>
            <p:cNvSpPr/>
            <p:nvPr/>
          </p:nvSpPr>
          <p:spPr>
            <a:xfrm>
              <a:off x="8884864" y="1170271"/>
              <a:ext cx="7841826" cy="707324"/>
            </a:xfrm>
            <a:prstGeom prst="roundRect">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grpSp>
      <p:grpSp>
        <p:nvGrpSpPr>
          <p:cNvPr id="17" name="Group 16"/>
          <p:cNvGrpSpPr/>
          <p:nvPr/>
        </p:nvGrpSpPr>
        <p:grpSpPr>
          <a:xfrm>
            <a:off x="833162" y="1823144"/>
            <a:ext cx="3484058" cy="3274328"/>
            <a:chOff x="483914" y="1902455"/>
            <a:chExt cx="4645410" cy="4365771"/>
          </a:xfrm>
        </p:grpSpPr>
        <p:grpSp>
          <p:nvGrpSpPr>
            <p:cNvPr id="6" name="Group 5"/>
            <p:cNvGrpSpPr/>
            <p:nvPr/>
          </p:nvGrpSpPr>
          <p:grpSpPr>
            <a:xfrm>
              <a:off x="483914" y="1902455"/>
              <a:ext cx="3958565" cy="4365771"/>
              <a:chOff x="499084" y="1946965"/>
              <a:chExt cx="3958565" cy="4365771"/>
            </a:xfrm>
          </p:grpSpPr>
          <p:sp>
            <p:nvSpPr>
              <p:cNvPr id="22" name="TextBox 21"/>
              <p:cNvSpPr txBox="1"/>
              <p:nvPr/>
            </p:nvSpPr>
            <p:spPr>
              <a:xfrm>
                <a:off x="2116443" y="1946965"/>
                <a:ext cx="782693" cy="430887"/>
              </a:xfrm>
              <a:prstGeom prst="rect">
                <a:avLst/>
              </a:prstGeom>
              <a:noFill/>
            </p:spPr>
            <p:txBody>
              <a:bodyPr wrap="none" rtlCol="0">
                <a:spAutoFit/>
              </a:bodyPr>
              <a:lstStyle/>
              <a:p>
                <a:pPr defTabSz="685800" eaLnBrk="1" fontAlgn="auto" hangingPunct="1">
                  <a:spcBef>
                    <a:spcPts val="0"/>
                  </a:spcBef>
                  <a:spcAft>
                    <a:spcPts val="0"/>
                  </a:spcAft>
                </a:pPr>
                <a:r>
                  <a:rPr lang="en-US" sz="1500" i="0" dirty="0">
                    <a:solidFill>
                      <a:prstClr val="black"/>
                    </a:solidFill>
                    <a:latin typeface="Calibri" panose="020F0502020204030204"/>
                    <a:ea typeface="+mn-ea"/>
                  </a:rPr>
                  <a:t>OsO</a:t>
                </a:r>
                <a:r>
                  <a:rPr lang="en-US" sz="1500" i="0" baseline="-25000" dirty="0">
                    <a:solidFill>
                      <a:prstClr val="black"/>
                    </a:solidFill>
                    <a:latin typeface="Calibri" panose="020F0502020204030204"/>
                    <a:ea typeface="+mn-ea"/>
                  </a:rPr>
                  <a:t>2</a:t>
                </a:r>
              </a:p>
            </p:txBody>
          </p:sp>
          <p:grpSp>
            <p:nvGrpSpPr>
              <p:cNvPr id="4" name="Group 3"/>
              <p:cNvGrpSpPr>
                <a:grpSpLocks noChangeAspect="1"/>
              </p:cNvGrpSpPr>
              <p:nvPr/>
            </p:nvGrpSpPr>
            <p:grpSpPr>
              <a:xfrm>
                <a:off x="499084" y="2382190"/>
                <a:ext cx="3958565" cy="3930546"/>
                <a:chOff x="1261085" y="2248930"/>
                <a:chExt cx="2263868" cy="2247844"/>
              </a:xfrm>
            </p:grpSpPr>
            <p:pic>
              <p:nvPicPr>
                <p:cNvPr id="12" name="Picture 11"/>
                <p:cNvPicPr>
                  <a:picLocks noChangeAspect="1"/>
                </p:cNvPicPr>
                <p:nvPr/>
              </p:nvPicPr>
              <p:blipFill>
                <a:blip r:embed="rId2"/>
                <a:stretch>
                  <a:fillRect/>
                </a:stretch>
              </p:blipFill>
              <p:spPr>
                <a:xfrm>
                  <a:off x="1261085" y="2248930"/>
                  <a:ext cx="2247844" cy="2247844"/>
                </a:xfrm>
                <a:prstGeom prst="rect">
                  <a:avLst/>
                </a:prstGeom>
              </p:spPr>
            </p:pic>
            <p:sp>
              <p:nvSpPr>
                <p:cNvPr id="13" name="TextBox 12"/>
                <p:cNvSpPr txBox="1"/>
                <p:nvPr/>
              </p:nvSpPr>
              <p:spPr>
                <a:xfrm>
                  <a:off x="2260932" y="3247403"/>
                  <a:ext cx="429515" cy="228819"/>
                </a:xfrm>
                <a:prstGeom prst="rect">
                  <a:avLst/>
                </a:prstGeom>
                <a:noFill/>
              </p:spPr>
              <p:txBody>
                <a:bodyPr wrap="square" rtlCol="0">
                  <a:spAutoFit/>
                </a:bodyPr>
                <a:lstStyle/>
                <a:p>
                  <a:pPr defTabSz="685800" eaLnBrk="1" fontAlgn="auto" hangingPunct="1">
                    <a:spcBef>
                      <a:spcPts val="0"/>
                    </a:spcBef>
                    <a:spcAft>
                      <a:spcPts val="0"/>
                    </a:spcAft>
                  </a:pPr>
                  <a:r>
                    <a:rPr lang="en-US" sz="1350" i="0" dirty="0" err="1">
                      <a:solidFill>
                        <a:srgbClr val="002060"/>
                      </a:solidFill>
                      <a:latin typeface="Calibri" panose="020F0502020204030204"/>
                      <a:ea typeface="+mn-ea"/>
                    </a:rPr>
                    <a:t>Os</a:t>
                  </a:r>
                  <a:endParaRPr lang="en-US" sz="1350" i="0" dirty="0">
                    <a:solidFill>
                      <a:srgbClr val="002060"/>
                    </a:solidFill>
                    <a:latin typeface="Calibri" panose="020F0502020204030204"/>
                    <a:ea typeface="+mn-ea"/>
                  </a:endParaRPr>
                </a:p>
              </p:txBody>
            </p:sp>
            <p:sp>
              <p:nvSpPr>
                <p:cNvPr id="14" name="TextBox 13"/>
                <p:cNvSpPr txBox="1"/>
                <p:nvPr/>
              </p:nvSpPr>
              <p:spPr>
                <a:xfrm>
                  <a:off x="1354175" y="3247403"/>
                  <a:ext cx="364894" cy="228819"/>
                </a:xfrm>
                <a:prstGeom prst="rect">
                  <a:avLst/>
                </a:prstGeom>
                <a:noFill/>
              </p:spPr>
              <p:txBody>
                <a:bodyPr wrap="square" rtlCol="0">
                  <a:spAutoFit/>
                </a:bodyPr>
                <a:lstStyle/>
                <a:p>
                  <a:pPr defTabSz="685800" eaLnBrk="1" fontAlgn="auto" hangingPunct="1">
                    <a:spcBef>
                      <a:spcPts val="0"/>
                    </a:spcBef>
                    <a:spcAft>
                      <a:spcPts val="0"/>
                    </a:spcAft>
                  </a:pPr>
                  <a:r>
                    <a:rPr lang="en-US" sz="1350" i="0" dirty="0" err="1">
                      <a:solidFill>
                        <a:srgbClr val="002060"/>
                      </a:solidFill>
                      <a:latin typeface="Calibri" panose="020F0502020204030204"/>
                      <a:ea typeface="+mn-ea"/>
                    </a:rPr>
                    <a:t>Os</a:t>
                  </a:r>
                  <a:endParaRPr lang="en-US" sz="1350" i="0" dirty="0">
                    <a:solidFill>
                      <a:srgbClr val="002060"/>
                    </a:solidFill>
                    <a:latin typeface="Calibri" panose="020F0502020204030204"/>
                    <a:ea typeface="+mn-ea"/>
                  </a:endParaRPr>
                </a:p>
              </p:txBody>
            </p:sp>
            <p:sp>
              <p:nvSpPr>
                <p:cNvPr id="15" name="TextBox 14"/>
                <p:cNvSpPr txBox="1"/>
                <p:nvPr/>
              </p:nvSpPr>
              <p:spPr>
                <a:xfrm>
                  <a:off x="3166621" y="3269019"/>
                  <a:ext cx="358332" cy="228819"/>
                </a:xfrm>
                <a:prstGeom prst="rect">
                  <a:avLst/>
                </a:prstGeom>
                <a:noFill/>
              </p:spPr>
              <p:txBody>
                <a:bodyPr wrap="square" rtlCol="0">
                  <a:spAutoFit/>
                </a:bodyPr>
                <a:lstStyle/>
                <a:p>
                  <a:pPr defTabSz="685800" eaLnBrk="1" fontAlgn="auto" hangingPunct="1">
                    <a:spcBef>
                      <a:spcPts val="0"/>
                    </a:spcBef>
                    <a:spcAft>
                      <a:spcPts val="0"/>
                    </a:spcAft>
                  </a:pPr>
                  <a:r>
                    <a:rPr lang="en-US" sz="1350" i="0" dirty="0" err="1">
                      <a:solidFill>
                        <a:srgbClr val="002060"/>
                      </a:solidFill>
                      <a:latin typeface="Calibri" panose="020F0502020204030204"/>
                      <a:ea typeface="+mn-ea"/>
                    </a:rPr>
                    <a:t>Os</a:t>
                  </a:r>
                  <a:endParaRPr lang="en-US" sz="1350" i="0" dirty="0">
                    <a:solidFill>
                      <a:srgbClr val="002060"/>
                    </a:solidFill>
                    <a:latin typeface="Calibri" panose="020F0502020204030204"/>
                    <a:ea typeface="+mn-ea"/>
                  </a:endParaRPr>
                </a:p>
              </p:txBody>
            </p:sp>
            <p:sp>
              <p:nvSpPr>
                <p:cNvPr id="16" name="TextBox 15"/>
                <p:cNvSpPr txBox="1"/>
                <p:nvPr/>
              </p:nvSpPr>
              <p:spPr>
                <a:xfrm>
                  <a:off x="1845127" y="2921224"/>
                  <a:ext cx="245727" cy="228819"/>
                </a:xfrm>
                <a:prstGeom prst="rect">
                  <a:avLst/>
                </a:prstGeom>
                <a:noFill/>
              </p:spPr>
              <p:txBody>
                <a:bodyPr wrap="square" rtlCol="0">
                  <a:spAutoFit/>
                </a:bodyPr>
                <a:lstStyle/>
                <a:p>
                  <a:pPr defTabSz="685800" eaLnBrk="1" fontAlgn="auto" hangingPunct="1">
                    <a:spcBef>
                      <a:spcPts val="0"/>
                    </a:spcBef>
                    <a:spcAft>
                      <a:spcPts val="0"/>
                    </a:spcAft>
                  </a:pPr>
                  <a:r>
                    <a:rPr lang="en-US" sz="1350" i="0" dirty="0">
                      <a:solidFill>
                        <a:prstClr val="black"/>
                      </a:solidFill>
                      <a:latin typeface="Calibri" panose="020F0502020204030204"/>
                      <a:ea typeface="+mn-ea"/>
                    </a:rPr>
                    <a:t>O</a:t>
                  </a:r>
                </a:p>
              </p:txBody>
            </p:sp>
            <p:sp>
              <p:nvSpPr>
                <p:cNvPr id="33" name="Rounded Rectangle 32"/>
                <p:cNvSpPr/>
                <p:nvPr/>
              </p:nvSpPr>
              <p:spPr>
                <a:xfrm>
                  <a:off x="3062644" y="2950411"/>
                  <a:ext cx="454798" cy="868102"/>
                </a:xfrm>
                <a:prstGeom prst="roundRect">
                  <a:avLst/>
                </a:prstGeom>
                <a:solidFill>
                  <a:schemeClr val="accent1">
                    <a:alpha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61" name="TextBox 60"/>
                <p:cNvSpPr txBox="1"/>
                <p:nvPr/>
              </p:nvSpPr>
              <p:spPr>
                <a:xfrm>
                  <a:off x="1845127" y="3589992"/>
                  <a:ext cx="245727" cy="228819"/>
                </a:xfrm>
                <a:prstGeom prst="rect">
                  <a:avLst/>
                </a:prstGeom>
                <a:noFill/>
              </p:spPr>
              <p:txBody>
                <a:bodyPr wrap="square" rtlCol="0">
                  <a:spAutoFit/>
                </a:bodyPr>
                <a:lstStyle/>
                <a:p>
                  <a:pPr defTabSz="685800" eaLnBrk="1" fontAlgn="auto" hangingPunct="1">
                    <a:spcBef>
                      <a:spcPts val="0"/>
                    </a:spcBef>
                    <a:spcAft>
                      <a:spcPts val="0"/>
                    </a:spcAft>
                  </a:pPr>
                  <a:r>
                    <a:rPr lang="en-US" sz="1350" i="0" dirty="0">
                      <a:solidFill>
                        <a:prstClr val="black"/>
                      </a:solidFill>
                      <a:latin typeface="Calibri" panose="020F0502020204030204"/>
                      <a:ea typeface="+mn-ea"/>
                    </a:rPr>
                    <a:t>O</a:t>
                  </a:r>
                </a:p>
              </p:txBody>
            </p:sp>
            <p:sp>
              <p:nvSpPr>
                <p:cNvPr id="62" name="TextBox 61"/>
                <p:cNvSpPr txBox="1"/>
                <p:nvPr/>
              </p:nvSpPr>
              <p:spPr>
                <a:xfrm>
                  <a:off x="2728588" y="3589992"/>
                  <a:ext cx="245727" cy="228819"/>
                </a:xfrm>
                <a:prstGeom prst="rect">
                  <a:avLst/>
                </a:prstGeom>
                <a:noFill/>
              </p:spPr>
              <p:txBody>
                <a:bodyPr wrap="square" rtlCol="0">
                  <a:spAutoFit/>
                </a:bodyPr>
                <a:lstStyle/>
                <a:p>
                  <a:pPr defTabSz="685800" eaLnBrk="1" fontAlgn="auto" hangingPunct="1">
                    <a:spcBef>
                      <a:spcPts val="0"/>
                    </a:spcBef>
                    <a:spcAft>
                      <a:spcPts val="0"/>
                    </a:spcAft>
                  </a:pPr>
                  <a:r>
                    <a:rPr lang="en-US" sz="1350" i="0" dirty="0">
                      <a:solidFill>
                        <a:prstClr val="black"/>
                      </a:solidFill>
                      <a:latin typeface="Calibri" panose="020F0502020204030204"/>
                      <a:ea typeface="+mn-ea"/>
                    </a:rPr>
                    <a:t>O</a:t>
                  </a:r>
                </a:p>
              </p:txBody>
            </p:sp>
            <p:sp>
              <p:nvSpPr>
                <p:cNvPr id="63" name="TextBox 62"/>
                <p:cNvSpPr txBox="1"/>
                <p:nvPr/>
              </p:nvSpPr>
              <p:spPr>
                <a:xfrm>
                  <a:off x="2739251" y="2921223"/>
                  <a:ext cx="245727" cy="228819"/>
                </a:xfrm>
                <a:prstGeom prst="rect">
                  <a:avLst/>
                </a:prstGeom>
                <a:noFill/>
              </p:spPr>
              <p:txBody>
                <a:bodyPr wrap="square" rtlCol="0">
                  <a:spAutoFit/>
                </a:bodyPr>
                <a:lstStyle/>
                <a:p>
                  <a:pPr defTabSz="685800" eaLnBrk="1" fontAlgn="auto" hangingPunct="1">
                    <a:spcBef>
                      <a:spcPts val="0"/>
                    </a:spcBef>
                    <a:spcAft>
                      <a:spcPts val="0"/>
                    </a:spcAft>
                  </a:pPr>
                  <a:r>
                    <a:rPr lang="en-US" sz="1350" i="0" dirty="0">
                      <a:solidFill>
                        <a:prstClr val="black"/>
                      </a:solidFill>
                      <a:latin typeface="Calibri" panose="020F0502020204030204"/>
                      <a:ea typeface="+mn-ea"/>
                    </a:rPr>
                    <a:t>O</a:t>
                  </a:r>
                </a:p>
              </p:txBody>
            </p:sp>
          </p:grpSp>
        </p:grpSp>
        <p:sp>
          <p:nvSpPr>
            <p:cNvPr id="21" name="TextBox 20"/>
            <p:cNvSpPr txBox="1"/>
            <p:nvPr/>
          </p:nvSpPr>
          <p:spPr>
            <a:xfrm>
              <a:off x="3679323" y="5165739"/>
              <a:ext cx="1450001" cy="400109"/>
            </a:xfrm>
            <a:prstGeom prst="rect">
              <a:avLst/>
            </a:prstGeom>
            <a:noFill/>
          </p:spPr>
          <p:txBody>
            <a:bodyPr wrap="square" rtlCol="0">
              <a:spAutoFit/>
            </a:bodyPr>
            <a:lstStyle/>
            <a:p>
              <a:pPr defTabSz="685800" eaLnBrk="1" fontAlgn="auto" hangingPunct="1">
                <a:spcBef>
                  <a:spcPts val="0"/>
                </a:spcBef>
                <a:spcAft>
                  <a:spcPts val="0"/>
                </a:spcAft>
              </a:pPr>
              <a:r>
                <a:rPr lang="en-US" sz="1350" i="0" dirty="0" err="1">
                  <a:solidFill>
                    <a:prstClr val="black"/>
                  </a:solidFill>
                  <a:latin typeface="Calibri" panose="020F0502020204030204"/>
                  <a:ea typeface="+mn-ea"/>
                </a:rPr>
                <a:t>Os</a:t>
              </a:r>
              <a:r>
                <a:rPr lang="en-US" sz="1350" i="0" dirty="0">
                  <a:solidFill>
                    <a:prstClr val="black"/>
                  </a:solidFill>
                  <a:latin typeface="Calibri" panose="020F0502020204030204"/>
                  <a:ea typeface="+mn-ea"/>
                </a:rPr>
                <a:t> d-orbits</a:t>
              </a:r>
            </a:p>
          </p:txBody>
        </p:sp>
      </p:grpSp>
      <p:sp>
        <p:nvSpPr>
          <p:cNvPr id="7" name="TextBox 6"/>
          <p:cNvSpPr txBox="1"/>
          <p:nvPr/>
        </p:nvSpPr>
        <p:spPr>
          <a:xfrm>
            <a:off x="800108" y="5146265"/>
            <a:ext cx="3124958" cy="307777"/>
          </a:xfrm>
          <a:prstGeom prst="rect">
            <a:avLst/>
          </a:prstGeom>
          <a:noFill/>
        </p:spPr>
        <p:txBody>
          <a:bodyPr wrap="none" rtlCol="0">
            <a:spAutoFit/>
          </a:bodyPr>
          <a:lstStyle/>
          <a:p>
            <a:pPr defTabSz="685800" eaLnBrk="1" fontAlgn="auto" hangingPunct="1">
              <a:spcBef>
                <a:spcPts val="0"/>
              </a:spcBef>
              <a:spcAft>
                <a:spcPts val="0"/>
              </a:spcAft>
            </a:pPr>
            <a:r>
              <a:rPr lang="en-US" sz="1400" i="0" dirty="0">
                <a:solidFill>
                  <a:prstClr val="black"/>
                </a:solidFill>
                <a:latin typeface="Calibri" panose="020F0502020204030204"/>
                <a:ea typeface="+mn-ea"/>
              </a:rPr>
              <a:t>Measured by Pilatus(</a:t>
            </a:r>
            <a:r>
              <a:rPr lang="en-US" sz="1400" i="0" dirty="0" err="1">
                <a:solidFill>
                  <a:prstClr val="black"/>
                </a:solidFill>
                <a:latin typeface="Calibri" panose="020F0502020204030204"/>
                <a:ea typeface="+mn-ea"/>
              </a:rPr>
              <a:t>CdTe</a:t>
            </a:r>
            <a:r>
              <a:rPr lang="en-US" sz="1400" i="0" dirty="0">
                <a:solidFill>
                  <a:prstClr val="black"/>
                </a:solidFill>
                <a:latin typeface="Calibri" panose="020F0502020204030204"/>
                <a:ea typeface="+mn-ea"/>
              </a:rPr>
              <a:t>) 1M detector</a:t>
            </a:r>
          </a:p>
        </p:txBody>
      </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421" y="1863984"/>
            <a:ext cx="3982664" cy="2044299"/>
          </a:xfrm>
          <a:prstGeom prst="rect">
            <a:avLst/>
          </a:prstGeom>
        </p:spPr>
      </p:pic>
      <p:sp>
        <p:nvSpPr>
          <p:cNvPr id="2" name="TextBox 1"/>
          <p:cNvSpPr txBox="1"/>
          <p:nvPr/>
        </p:nvSpPr>
        <p:spPr>
          <a:xfrm>
            <a:off x="4897055" y="3906852"/>
            <a:ext cx="3634740" cy="2308324"/>
          </a:xfrm>
          <a:prstGeom prst="rect">
            <a:avLst/>
          </a:prstGeom>
          <a:noFill/>
        </p:spPr>
        <p:txBody>
          <a:bodyPr wrap="square" rtlCol="0">
            <a:spAutoFit/>
          </a:bodyPr>
          <a:lstStyle/>
          <a:p>
            <a:pPr marL="257175" indent="-257175" defTabSz="685800" eaLnBrk="1" fontAlgn="auto" hangingPunct="1">
              <a:spcBef>
                <a:spcPts val="0"/>
              </a:spcBef>
              <a:spcAft>
                <a:spcPts val="0"/>
              </a:spcAft>
              <a:buFontTx/>
              <a:buAutoNum type="arabicPeriod"/>
            </a:pPr>
            <a:r>
              <a:rPr lang="en-US" i="0" dirty="0">
                <a:solidFill>
                  <a:prstClr val="black"/>
                </a:solidFill>
                <a:latin typeface="Calibri" panose="020F0502020204030204"/>
                <a:ea typeface="+mn-ea"/>
              </a:rPr>
              <a:t>This measurement is in one detector setting(at sample to detector distance 100mm, beam center is on one edge of the detector)</a:t>
            </a:r>
          </a:p>
          <a:p>
            <a:pPr marL="257175" indent="-257175" defTabSz="685800" eaLnBrk="1" fontAlgn="auto" hangingPunct="1">
              <a:spcBef>
                <a:spcPts val="0"/>
              </a:spcBef>
              <a:spcAft>
                <a:spcPts val="0"/>
              </a:spcAft>
              <a:buFontTx/>
              <a:buAutoNum type="arabicPeriod"/>
            </a:pPr>
            <a:r>
              <a:rPr lang="en-US" i="0" dirty="0">
                <a:solidFill>
                  <a:prstClr val="black"/>
                </a:solidFill>
                <a:latin typeface="Calibri" panose="020F0502020204030204"/>
                <a:ea typeface="+mn-ea"/>
              </a:rPr>
              <a:t>It can record </a:t>
            </a:r>
            <a:r>
              <a:rPr lang="en-US" i="0" dirty="0" err="1">
                <a:solidFill>
                  <a:prstClr val="black"/>
                </a:solidFill>
                <a:latin typeface="Calibri" panose="020F0502020204030204"/>
                <a:ea typeface="+mn-ea"/>
              </a:rPr>
              <a:t>Os</a:t>
            </a:r>
            <a:r>
              <a:rPr lang="en-US" i="0" dirty="0">
                <a:solidFill>
                  <a:prstClr val="black"/>
                </a:solidFill>
                <a:latin typeface="Calibri" panose="020F0502020204030204"/>
                <a:ea typeface="+mn-ea"/>
              </a:rPr>
              <a:t> and O scattering powers at the same frame.</a:t>
            </a:r>
          </a:p>
          <a:p>
            <a:pPr marL="257175" indent="-257175" defTabSz="685800" eaLnBrk="1" fontAlgn="auto" hangingPunct="1">
              <a:spcBef>
                <a:spcPts val="0"/>
              </a:spcBef>
              <a:spcAft>
                <a:spcPts val="0"/>
              </a:spcAft>
              <a:buFontTx/>
              <a:buAutoNum type="arabicPeriod"/>
            </a:pPr>
            <a:r>
              <a:rPr lang="en-US" i="0" dirty="0">
                <a:solidFill>
                  <a:prstClr val="black"/>
                </a:solidFill>
                <a:latin typeface="Calibri" panose="020F0502020204030204"/>
                <a:ea typeface="+mn-ea"/>
              </a:rPr>
              <a:t>Scale factors are flat in each reciprocal space means is a quality data(shown on the right).</a:t>
            </a:r>
          </a:p>
          <a:p>
            <a:pPr marL="257175" indent="-257175" defTabSz="685800" eaLnBrk="1" fontAlgn="auto" hangingPunct="1">
              <a:spcBef>
                <a:spcPts val="0"/>
              </a:spcBef>
              <a:spcAft>
                <a:spcPts val="0"/>
              </a:spcAft>
              <a:buFontTx/>
              <a:buAutoNum type="arabicPeriod"/>
            </a:pPr>
            <a:r>
              <a:rPr lang="en-US" i="0" dirty="0">
                <a:solidFill>
                  <a:prstClr val="black"/>
                </a:solidFill>
                <a:latin typeface="Calibri" panose="020F0502020204030204"/>
                <a:ea typeface="+mn-ea"/>
              </a:rPr>
              <a:t>Faster data collection( 2 hours).  Normally with CCD, it will take one day with several detector settings and different exposure time to avoid saturation of the detector.</a:t>
            </a:r>
          </a:p>
          <a:p>
            <a:pPr defTabSz="685800" eaLnBrk="1" fontAlgn="auto" hangingPunct="1">
              <a:spcBef>
                <a:spcPts val="0"/>
              </a:spcBef>
              <a:spcAft>
                <a:spcPts val="0"/>
              </a:spcAft>
            </a:pPr>
            <a:endParaRPr lang="en-US" i="0" dirty="0">
              <a:solidFill>
                <a:prstClr val="black"/>
              </a:solidFill>
              <a:latin typeface="Calibri" panose="020F0502020204030204"/>
              <a:ea typeface="+mn-ea"/>
            </a:endParaRPr>
          </a:p>
        </p:txBody>
      </p:sp>
      <p:sp>
        <p:nvSpPr>
          <p:cNvPr id="8" name="Rounded Rectangle 7"/>
          <p:cNvSpPr/>
          <p:nvPr/>
        </p:nvSpPr>
        <p:spPr>
          <a:xfrm>
            <a:off x="4782708" y="3831456"/>
            <a:ext cx="3963202" cy="2169294"/>
          </a:xfrm>
          <a:prstGeom prst="round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600" b="0" i="0">
              <a:solidFill>
                <a:prstClr val="white"/>
              </a:solidFill>
              <a:latin typeface="Calibri" panose="020F0502020204030204"/>
            </a:endParaRPr>
          </a:p>
        </p:txBody>
      </p:sp>
      <p:sp>
        <p:nvSpPr>
          <p:cNvPr id="9" name="TextBox 8"/>
          <p:cNvSpPr txBox="1"/>
          <p:nvPr/>
        </p:nvSpPr>
        <p:spPr>
          <a:xfrm>
            <a:off x="876979" y="5799677"/>
            <a:ext cx="3098124" cy="830997"/>
          </a:xfrm>
          <a:prstGeom prst="rect">
            <a:avLst/>
          </a:prstGeom>
          <a:noFill/>
        </p:spPr>
        <p:txBody>
          <a:bodyPr wrap="square" rtlCol="0">
            <a:spAutoFit/>
          </a:bodyPr>
          <a:lstStyle/>
          <a:p>
            <a:pPr defTabSz="685800" eaLnBrk="1" fontAlgn="auto" hangingPunct="1">
              <a:spcBef>
                <a:spcPts val="0"/>
              </a:spcBef>
              <a:spcAft>
                <a:spcPts val="0"/>
              </a:spcAft>
            </a:pPr>
            <a:r>
              <a:rPr lang="en-US" sz="1600" i="0" dirty="0" smtClean="0">
                <a:solidFill>
                  <a:prstClr val="black"/>
                </a:solidFill>
                <a:latin typeface="Calibri" panose="020F0502020204030204"/>
                <a:ea typeface="+mn-ea"/>
              </a:rPr>
              <a:t>Crystal size: </a:t>
            </a:r>
            <a:r>
              <a:rPr lang="en-US" sz="1600" i="0" dirty="0">
                <a:solidFill>
                  <a:prstClr val="black"/>
                </a:solidFill>
                <a:latin typeface="Calibri" panose="020F0502020204030204"/>
                <a:ea typeface="+mn-ea"/>
              </a:rPr>
              <a:t>5x4x4 um^3</a:t>
            </a:r>
          </a:p>
          <a:p>
            <a:pPr defTabSz="685800" eaLnBrk="1" fontAlgn="auto" hangingPunct="1">
              <a:spcBef>
                <a:spcPts val="0"/>
              </a:spcBef>
              <a:spcAft>
                <a:spcPts val="0"/>
              </a:spcAft>
            </a:pPr>
            <a:r>
              <a:rPr lang="en-US" sz="1600" i="0" dirty="0">
                <a:solidFill>
                  <a:prstClr val="black"/>
                </a:solidFill>
                <a:latin typeface="Calibri" panose="020F0502020204030204"/>
                <a:ea typeface="+mn-ea"/>
              </a:rPr>
              <a:t>Data </a:t>
            </a:r>
            <a:r>
              <a:rPr lang="en-US" sz="1600" i="0" dirty="0" smtClean="0">
                <a:solidFill>
                  <a:prstClr val="black"/>
                </a:solidFill>
                <a:latin typeface="Calibri" panose="020F0502020204030204"/>
                <a:ea typeface="+mn-ea"/>
              </a:rPr>
              <a:t>collection: 0.3 degree / 0.3 </a:t>
            </a:r>
            <a:r>
              <a:rPr lang="en-US" sz="1600" i="0" dirty="0">
                <a:solidFill>
                  <a:prstClr val="black"/>
                </a:solidFill>
                <a:latin typeface="Calibri" panose="020F0502020204030204"/>
                <a:ea typeface="+mn-ea"/>
              </a:rPr>
              <a:t>s</a:t>
            </a:r>
          </a:p>
          <a:p>
            <a:pPr defTabSz="685800" eaLnBrk="1" fontAlgn="auto" hangingPunct="1">
              <a:spcBef>
                <a:spcPts val="0"/>
              </a:spcBef>
              <a:spcAft>
                <a:spcPts val="0"/>
              </a:spcAft>
            </a:pPr>
            <a:r>
              <a:rPr lang="en-US" sz="1600" i="0" dirty="0">
                <a:solidFill>
                  <a:prstClr val="black"/>
                </a:solidFill>
                <a:latin typeface="Calibri" panose="020F0502020204030204"/>
                <a:ea typeface="+mn-ea"/>
              </a:rPr>
              <a:t>Total </a:t>
            </a:r>
            <a:r>
              <a:rPr lang="en-US" sz="1600" i="0" dirty="0" smtClean="0">
                <a:solidFill>
                  <a:prstClr val="black"/>
                </a:solidFill>
                <a:latin typeface="Calibri" panose="020F0502020204030204"/>
                <a:ea typeface="+mn-ea"/>
              </a:rPr>
              <a:t>collection time: 2 </a:t>
            </a:r>
            <a:r>
              <a:rPr lang="en-US" sz="1600" i="0" dirty="0" err="1">
                <a:solidFill>
                  <a:prstClr val="black"/>
                </a:solidFill>
                <a:latin typeface="Calibri" panose="020F0502020204030204"/>
                <a:ea typeface="+mn-ea"/>
              </a:rPr>
              <a:t>hrs</a:t>
            </a:r>
            <a:r>
              <a:rPr lang="en-US" sz="1600" i="0" dirty="0">
                <a:solidFill>
                  <a:prstClr val="black"/>
                </a:solidFill>
                <a:latin typeface="Calibri" panose="020F0502020204030204"/>
                <a:ea typeface="+mn-ea"/>
              </a:rPr>
              <a:t> at 15k</a:t>
            </a:r>
          </a:p>
        </p:txBody>
      </p:sp>
    </p:spTree>
    <p:extLst>
      <p:ext uri="{BB962C8B-B14F-4D97-AF65-F5344CB8AC3E}">
        <p14:creationId xmlns:p14="http://schemas.microsoft.com/office/powerpoint/2010/main" val="231969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a2−xBaxCuO4 x=0.125 S(Q) λ=0.4133Å Sector 15"/>
          <p:cNvSpPr txBox="1">
            <a:spLocks/>
          </p:cNvSpPr>
          <p:nvPr/>
        </p:nvSpPr>
        <p:spPr>
          <a:xfrm>
            <a:off x="653142" y="3804055"/>
            <a:ext cx="3329377" cy="453473"/>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fontAlgn="auto">
              <a:spcAft>
                <a:spcPts val="0"/>
              </a:spcAft>
            </a:pPr>
            <a:endParaRPr lang="en-US" sz="1350" b="0" i="0" dirty="0">
              <a:solidFill>
                <a:prstClr val="black"/>
              </a:solidFill>
              <a:latin typeface="Calibri Light" panose="020F0302020204030204"/>
            </a:endParaRPr>
          </a:p>
        </p:txBody>
      </p:sp>
      <p:grpSp>
        <p:nvGrpSpPr>
          <p:cNvPr id="55" name="Group 54"/>
          <p:cNvGrpSpPr/>
          <p:nvPr/>
        </p:nvGrpSpPr>
        <p:grpSpPr>
          <a:xfrm>
            <a:off x="3107301" y="1074474"/>
            <a:ext cx="2745945" cy="461665"/>
            <a:chOff x="4510051" y="1053819"/>
            <a:chExt cx="3661259" cy="615553"/>
          </a:xfrm>
        </p:grpSpPr>
        <p:sp>
          <p:nvSpPr>
            <p:cNvPr id="77" name="TextBox 76"/>
            <p:cNvSpPr txBox="1"/>
            <p:nvPr/>
          </p:nvSpPr>
          <p:spPr>
            <a:xfrm>
              <a:off x="4510051" y="1053819"/>
              <a:ext cx="3661259" cy="615553"/>
            </a:xfrm>
            <a:prstGeom prst="rect">
              <a:avLst/>
            </a:prstGeom>
            <a:noFill/>
          </p:spPr>
          <p:txBody>
            <a:bodyPr wrap="none" rtlCol="0">
              <a:spAutoFit/>
            </a:bodyPr>
            <a:lstStyle/>
            <a:p>
              <a:pPr defTabSz="685800" eaLnBrk="1" fontAlgn="auto" hangingPunct="1">
                <a:spcBef>
                  <a:spcPts val="0"/>
                </a:spcBef>
                <a:spcAft>
                  <a:spcPts val="0"/>
                </a:spcAft>
              </a:pPr>
              <a:r>
                <a:rPr lang="en-US" sz="2400" i="0" dirty="0">
                  <a:solidFill>
                    <a:prstClr val="black"/>
                  </a:solidFill>
                  <a:latin typeface="Calibri" panose="020F0502020204030204"/>
                  <a:ea typeface="+mn-ea"/>
                </a:rPr>
                <a:t>Structural Dynamics</a:t>
              </a:r>
            </a:p>
          </p:txBody>
        </p:sp>
        <p:sp>
          <p:nvSpPr>
            <p:cNvPr id="16" name="Rounded Rectangle 15"/>
            <p:cNvSpPr/>
            <p:nvPr/>
          </p:nvSpPr>
          <p:spPr>
            <a:xfrm>
              <a:off x="4524299" y="1133576"/>
              <a:ext cx="3582186" cy="420999"/>
            </a:xfrm>
            <a:prstGeom prst="roundRect">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grpSp>
      <p:grpSp>
        <p:nvGrpSpPr>
          <p:cNvPr id="4" name="Group 3"/>
          <p:cNvGrpSpPr/>
          <p:nvPr/>
        </p:nvGrpSpPr>
        <p:grpSpPr>
          <a:xfrm>
            <a:off x="1735929" y="1782765"/>
            <a:ext cx="5358485" cy="3897180"/>
            <a:chOff x="5002143" y="1611844"/>
            <a:chExt cx="7144646" cy="5196239"/>
          </a:xfrm>
        </p:grpSpPr>
        <p:sp>
          <p:nvSpPr>
            <p:cNvPr id="54" name="Rounded Rectangle 53"/>
            <p:cNvSpPr/>
            <p:nvPr/>
          </p:nvSpPr>
          <p:spPr>
            <a:xfrm>
              <a:off x="5058650" y="1611844"/>
              <a:ext cx="7088139" cy="5165361"/>
            </a:xfrm>
            <a:prstGeom prst="round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14" name="Data from LBCO show…"/>
            <p:cNvSpPr txBox="1">
              <a:spLocks/>
            </p:cNvSpPr>
            <p:nvPr/>
          </p:nvSpPr>
          <p:spPr>
            <a:xfrm>
              <a:off x="6791078" y="4949561"/>
              <a:ext cx="4742141" cy="54821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57175" indent="-257175" defTabSz="685800" fontAlgn="auto">
                <a:spcAft>
                  <a:spcPts val="0"/>
                </a:spcAft>
              </a:pPr>
              <a:endParaRPr lang="en-US" sz="1500" b="0" i="0" dirty="0">
                <a:solidFill>
                  <a:prstClr val="black"/>
                </a:solidFill>
                <a:latin typeface="Calibri" panose="020F0502020204030204"/>
              </a:endParaRPr>
            </a:p>
          </p:txBody>
        </p:sp>
        <p:sp>
          <p:nvSpPr>
            <p:cNvPr id="10" name="Rectangle 9"/>
            <p:cNvSpPr/>
            <p:nvPr/>
          </p:nvSpPr>
          <p:spPr>
            <a:xfrm>
              <a:off x="5415755" y="1792524"/>
              <a:ext cx="3802266" cy="984885"/>
            </a:xfrm>
            <a:prstGeom prst="rect">
              <a:avLst/>
            </a:prstGeom>
          </p:spPr>
          <p:txBody>
            <a:bodyPr wrap="square">
              <a:spAutoFit/>
            </a:bodyPr>
            <a:lstStyle/>
            <a:p>
              <a:pPr marL="7144" lvl="1" algn="ctr" defTabSz="685800" eaLnBrk="1" fontAlgn="auto" hangingPunct="1">
                <a:spcBef>
                  <a:spcPts val="0"/>
                </a:spcBef>
                <a:spcAft>
                  <a:spcPts val="0"/>
                </a:spcAft>
              </a:pPr>
              <a:r>
                <a:rPr lang="en-US" sz="1500" dirty="0">
                  <a:solidFill>
                    <a:srgbClr val="FF0000"/>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In-situ crystal diffraction</a:t>
              </a:r>
            </a:p>
            <a:p>
              <a:pPr marL="7144" lvl="1" defTabSz="685800" eaLnBrk="1" fontAlgn="auto" hangingPunct="1">
                <a:spcBef>
                  <a:spcPts val="0"/>
                </a:spcBef>
                <a:spcAft>
                  <a:spcPts val="0"/>
                </a:spcAft>
              </a:pPr>
              <a:r>
                <a:rPr lang="en-US" sz="1500" dirty="0">
                  <a:solidFill>
                    <a:prstClr val="black"/>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Environmental Control Cell (ECC) </a:t>
              </a:r>
            </a:p>
            <a:p>
              <a:pPr marL="7144" lvl="2" defTabSz="685800" eaLnBrk="1" fontAlgn="auto" hangingPunct="1">
                <a:spcBef>
                  <a:spcPts val="0"/>
                </a:spcBef>
                <a:spcAft>
                  <a:spcPts val="0"/>
                </a:spcAft>
                <a:buFont typeface="Arial" panose="020B0604020202020204" pitchFamily="34" charset="0"/>
                <a:buChar char="•"/>
              </a:pPr>
              <a:r>
                <a:rPr lang="en-US" dirty="0">
                  <a:solidFill>
                    <a:prstClr val="black"/>
                  </a:solidFill>
                  <a:latin typeface="Calibri" panose="020F0502020204030204"/>
                  <a:ea typeface="+mn-ea"/>
                  <a:cs typeface="Arial" panose="020B0604020202020204" pitchFamily="34" charset="0"/>
                </a:rPr>
                <a:t>Vacuum, gas, solution and humidity </a:t>
              </a:r>
            </a:p>
          </p:txBody>
        </p:sp>
        <p:sp>
          <p:nvSpPr>
            <p:cNvPr id="17" name="TextBox 16"/>
            <p:cNvSpPr txBox="1"/>
            <p:nvPr/>
          </p:nvSpPr>
          <p:spPr>
            <a:xfrm>
              <a:off x="5738108" y="2776455"/>
              <a:ext cx="2690158" cy="553997"/>
            </a:xfrm>
            <a:prstGeom prst="rect">
              <a:avLst/>
            </a:prstGeom>
            <a:noFill/>
          </p:spPr>
          <p:txBody>
            <a:bodyPr wrap="square" rtlCol="0">
              <a:spAutoFit/>
            </a:bodyPr>
            <a:lstStyle/>
            <a:p>
              <a:pPr algn="ctr" defTabSz="685800" eaLnBrk="1" fontAlgn="auto" hangingPunct="1">
                <a:spcBef>
                  <a:spcPts val="0"/>
                </a:spcBef>
                <a:spcAft>
                  <a:spcPts val="0"/>
                </a:spcAft>
              </a:pPr>
              <a:r>
                <a:rPr lang="en-US" sz="1050" dirty="0">
                  <a:solidFill>
                    <a:srgbClr val="FF0000"/>
                  </a:solidFill>
                  <a:latin typeface="Calibri" panose="020F0502020204030204"/>
                  <a:ea typeface="+mn-ea"/>
                </a:rPr>
                <a:t>Benedict’s Group</a:t>
              </a:r>
            </a:p>
            <a:p>
              <a:pPr algn="ctr" defTabSz="685800" eaLnBrk="1" fontAlgn="auto" hangingPunct="1">
                <a:spcBef>
                  <a:spcPts val="0"/>
                </a:spcBef>
                <a:spcAft>
                  <a:spcPts val="0"/>
                </a:spcAft>
              </a:pPr>
              <a:r>
                <a:rPr lang="en-US" sz="1050" dirty="0">
                  <a:solidFill>
                    <a:srgbClr val="FF0000"/>
                  </a:solidFill>
                  <a:latin typeface="Calibri" panose="020F0502020204030204"/>
                  <a:ea typeface="+mn-ea"/>
                </a:rPr>
                <a:t>J. Appl. </a:t>
              </a:r>
              <a:r>
                <a:rPr lang="en-US" sz="1050" dirty="0" err="1">
                  <a:solidFill>
                    <a:srgbClr val="FF0000"/>
                  </a:solidFill>
                  <a:latin typeface="Calibri" panose="020F0502020204030204"/>
                  <a:ea typeface="+mn-ea"/>
                </a:rPr>
                <a:t>Cryst</a:t>
              </a:r>
              <a:r>
                <a:rPr lang="en-US" sz="1050" dirty="0">
                  <a:solidFill>
                    <a:srgbClr val="FF0000"/>
                  </a:solidFill>
                  <a:latin typeface="Calibri" panose="020F0502020204030204"/>
                  <a:ea typeface="+mn-ea"/>
                </a:rPr>
                <a:t>.(2015), 48, 578-581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7958" y="2472285"/>
              <a:ext cx="2364897" cy="1456278"/>
            </a:xfrm>
            <a:prstGeom prst="rect">
              <a:avLst/>
            </a:prstGeom>
          </p:spPr>
        </p:pic>
        <p:sp>
          <p:nvSpPr>
            <p:cNvPr id="33" name="Right Arrow 32"/>
            <p:cNvSpPr/>
            <p:nvPr/>
          </p:nvSpPr>
          <p:spPr>
            <a:xfrm rot="5400000">
              <a:off x="9875520" y="4239670"/>
              <a:ext cx="632310" cy="397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36" name="Right Arrow 35"/>
            <p:cNvSpPr/>
            <p:nvPr/>
          </p:nvSpPr>
          <p:spPr>
            <a:xfrm rot="16200000">
              <a:off x="10473193" y="4209455"/>
              <a:ext cx="632310" cy="397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34" name="TextBox 33"/>
            <p:cNvSpPr txBox="1"/>
            <p:nvPr/>
          </p:nvSpPr>
          <p:spPr>
            <a:xfrm>
              <a:off x="9248323" y="4132199"/>
              <a:ext cx="836992" cy="954108"/>
            </a:xfrm>
            <a:prstGeom prst="rect">
              <a:avLst/>
            </a:prstGeom>
            <a:noFill/>
          </p:spPr>
          <p:txBody>
            <a:bodyPr wrap="square" rtlCol="0">
              <a:spAutoFit/>
            </a:bodyPr>
            <a:lstStyle/>
            <a:p>
              <a:pPr defTabSz="685800" eaLnBrk="1" fontAlgn="auto" hangingPunct="1">
                <a:spcBef>
                  <a:spcPts val="0"/>
                </a:spcBef>
                <a:spcAft>
                  <a:spcPts val="0"/>
                </a:spcAft>
              </a:pPr>
              <a:r>
                <a:rPr lang="en-US" sz="1350" b="0" i="0" dirty="0">
                  <a:solidFill>
                    <a:prstClr val="black"/>
                  </a:solidFill>
                  <a:latin typeface="Calibri" panose="020F0502020204030204"/>
                  <a:ea typeface="+mn-ea"/>
                </a:rPr>
                <a:t>15min</a:t>
              </a:r>
            </a:p>
            <a:p>
              <a:pPr defTabSz="685800" eaLnBrk="1" fontAlgn="auto" hangingPunct="1">
                <a:spcBef>
                  <a:spcPts val="0"/>
                </a:spcBef>
                <a:spcAft>
                  <a:spcPts val="0"/>
                </a:spcAft>
              </a:pPr>
              <a:r>
                <a:rPr lang="en-US" sz="1350" b="0" i="0" dirty="0">
                  <a:solidFill>
                    <a:prstClr val="black"/>
                  </a:solidFill>
                  <a:latin typeface="Calibri" panose="020F0502020204030204"/>
                  <a:ea typeface="+mn-ea"/>
                </a:rPr>
                <a:t>Dry N</a:t>
              </a:r>
              <a:r>
                <a:rPr lang="en-US" sz="1350" b="0" i="0" baseline="-25000" dirty="0">
                  <a:solidFill>
                    <a:prstClr val="black"/>
                  </a:solidFill>
                  <a:latin typeface="Calibri" panose="020F0502020204030204"/>
                  <a:ea typeface="+mn-ea"/>
                </a:rPr>
                <a:t>2</a:t>
              </a:r>
              <a:endParaRPr lang="en-US" sz="1350" b="0" i="0" dirty="0">
                <a:solidFill>
                  <a:prstClr val="black"/>
                </a:solidFill>
                <a:latin typeface="Calibri" panose="020F0502020204030204"/>
                <a:ea typeface="+mn-ea"/>
              </a:endParaRPr>
            </a:p>
          </p:txBody>
        </p:sp>
        <p:sp>
          <p:nvSpPr>
            <p:cNvPr id="38" name="TextBox 37"/>
            <p:cNvSpPr txBox="1"/>
            <p:nvPr/>
          </p:nvSpPr>
          <p:spPr>
            <a:xfrm>
              <a:off x="10976693" y="4100788"/>
              <a:ext cx="846897" cy="954108"/>
            </a:xfrm>
            <a:prstGeom prst="rect">
              <a:avLst/>
            </a:prstGeom>
            <a:noFill/>
          </p:spPr>
          <p:txBody>
            <a:bodyPr wrap="square" rtlCol="0">
              <a:spAutoFit/>
            </a:bodyPr>
            <a:lstStyle/>
            <a:p>
              <a:pPr defTabSz="685800" eaLnBrk="1" fontAlgn="auto" hangingPunct="1">
                <a:spcBef>
                  <a:spcPts val="0"/>
                </a:spcBef>
                <a:spcAft>
                  <a:spcPts val="0"/>
                </a:spcAft>
              </a:pPr>
              <a:r>
                <a:rPr lang="en-US" sz="1350" b="0" i="0" dirty="0">
                  <a:solidFill>
                    <a:prstClr val="black"/>
                  </a:solidFill>
                  <a:latin typeface="Calibri" panose="020F0502020204030204"/>
                  <a:ea typeface="+mn-ea"/>
                </a:rPr>
                <a:t>5min</a:t>
              </a:r>
            </a:p>
            <a:p>
              <a:pPr defTabSz="685800" eaLnBrk="1" fontAlgn="auto" hangingPunct="1">
                <a:spcBef>
                  <a:spcPts val="0"/>
                </a:spcBef>
                <a:spcAft>
                  <a:spcPts val="0"/>
                </a:spcAft>
              </a:pPr>
              <a:r>
                <a:rPr lang="en-US" sz="1350" b="0" i="0" dirty="0">
                  <a:solidFill>
                    <a:prstClr val="black"/>
                  </a:solidFill>
                  <a:latin typeface="Calibri" panose="020F0502020204030204"/>
                  <a:ea typeface="+mn-ea"/>
                </a:rPr>
                <a:t>Wet N</a:t>
              </a:r>
              <a:r>
                <a:rPr lang="en-US" sz="1350" b="0" i="0" baseline="-25000" dirty="0">
                  <a:solidFill>
                    <a:prstClr val="black"/>
                  </a:solidFill>
                  <a:latin typeface="Calibri" panose="020F0502020204030204"/>
                  <a:ea typeface="+mn-ea"/>
                </a:rPr>
                <a:t>2</a:t>
              </a:r>
              <a:endParaRPr lang="en-US" sz="1350" b="0" i="0" dirty="0">
                <a:solidFill>
                  <a:prstClr val="black"/>
                </a:solidFill>
                <a:latin typeface="Calibri" panose="020F0502020204030204"/>
                <a:ea typeface="+mn-ea"/>
              </a:endParaRPr>
            </a:p>
          </p:txBody>
        </p:sp>
        <p:cxnSp>
          <p:nvCxnSpPr>
            <p:cNvPr id="37" name="Straight Arrow Connector 36"/>
            <p:cNvCxnSpPr/>
            <p:nvPr/>
          </p:nvCxnSpPr>
          <p:spPr>
            <a:xfrm flipH="1" flipV="1">
              <a:off x="9326882" y="2881424"/>
              <a:ext cx="646228" cy="412588"/>
            </a:xfrm>
            <a:prstGeom prst="straightConnector1">
              <a:avLst/>
            </a:prstGeom>
            <a:ln w="539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770575" y="2567812"/>
              <a:ext cx="788336" cy="400109"/>
            </a:xfrm>
            <a:prstGeom prst="rect">
              <a:avLst/>
            </a:prstGeom>
            <a:noFill/>
          </p:spPr>
          <p:txBody>
            <a:bodyPr wrap="none" rtlCol="0">
              <a:spAutoFit/>
            </a:bodyPr>
            <a:lstStyle/>
            <a:p>
              <a:pPr defTabSz="685800" eaLnBrk="1" fontAlgn="auto" hangingPunct="1">
                <a:spcBef>
                  <a:spcPts val="0"/>
                </a:spcBef>
                <a:spcAft>
                  <a:spcPts val="0"/>
                </a:spcAft>
              </a:pPr>
              <a:r>
                <a:rPr lang="en-US" sz="1350" b="0" i="0" dirty="0">
                  <a:solidFill>
                    <a:prstClr val="black"/>
                  </a:solidFill>
                  <a:latin typeface="Calibri" panose="020F0502020204030204"/>
                  <a:ea typeface="+mn-ea"/>
                </a:rPr>
                <a:t>water</a:t>
              </a:r>
            </a:p>
          </p:txBody>
        </p:sp>
        <p:sp>
          <p:nvSpPr>
            <p:cNvPr id="42" name="TextBox 41"/>
            <p:cNvSpPr txBox="1"/>
            <p:nvPr/>
          </p:nvSpPr>
          <p:spPr>
            <a:xfrm>
              <a:off x="9973111" y="6407974"/>
              <a:ext cx="1853072" cy="400109"/>
            </a:xfrm>
            <a:prstGeom prst="rect">
              <a:avLst/>
            </a:prstGeom>
            <a:noFill/>
          </p:spPr>
          <p:txBody>
            <a:bodyPr wrap="none" rtlCol="0">
              <a:spAutoFit/>
            </a:bodyPr>
            <a:lstStyle/>
            <a:p>
              <a:pPr defTabSz="685800" eaLnBrk="1" fontAlgn="auto" hangingPunct="1">
                <a:spcBef>
                  <a:spcPts val="0"/>
                </a:spcBef>
                <a:spcAft>
                  <a:spcPts val="0"/>
                </a:spcAft>
              </a:pPr>
              <a:r>
                <a:rPr lang="en-US" sz="1350" b="0" i="0">
                  <a:solidFill>
                    <a:prstClr val="black"/>
                  </a:solidFill>
                  <a:latin typeface="Calibri" panose="020F0502020204030204"/>
                  <a:ea typeface="+mn-ea"/>
                </a:rPr>
                <a:t>water disappears</a:t>
              </a:r>
              <a:endParaRPr lang="en-US" sz="1350" b="0" i="0" dirty="0">
                <a:solidFill>
                  <a:prstClr val="black"/>
                </a:solidFill>
                <a:latin typeface="Calibri" panose="020F0502020204030204"/>
                <a:ea typeface="+mn-ea"/>
              </a:endParaRPr>
            </a:p>
          </p:txBody>
        </p:sp>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7958" y="4939987"/>
              <a:ext cx="2564229" cy="1444066"/>
            </a:xfrm>
            <a:prstGeom prst="rect">
              <a:avLst/>
            </a:prstGeom>
          </p:spPr>
        </p:pic>
        <p:cxnSp>
          <p:nvCxnSpPr>
            <p:cNvPr id="43" name="Straight Arrow Connector 42"/>
            <p:cNvCxnSpPr/>
            <p:nvPr/>
          </p:nvCxnSpPr>
          <p:spPr>
            <a:xfrm>
              <a:off x="10340833" y="6048545"/>
              <a:ext cx="448515" cy="454908"/>
            </a:xfrm>
            <a:prstGeom prst="straightConnector1">
              <a:avLst/>
            </a:prstGeom>
            <a:ln w="539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5002143" y="3321232"/>
              <a:ext cx="4191213" cy="3071949"/>
              <a:chOff x="5002143" y="2929346"/>
              <a:chExt cx="4191213" cy="3071949"/>
            </a:xfrm>
          </p:grpSpPr>
          <p:pic>
            <p:nvPicPr>
              <p:cNvPr id="49" name="Picture 48"/>
              <p:cNvPicPr>
                <a:picLocks noChangeAspect="1"/>
              </p:cNvPicPr>
              <p:nvPr/>
            </p:nvPicPr>
            <p:blipFill rotWithShape="1">
              <a:blip r:embed="rId5" cstate="print">
                <a:extLst>
                  <a:ext uri="{28A0092B-C50C-407E-A947-70E740481C1C}">
                    <a14:useLocalDpi xmlns:a14="http://schemas.microsoft.com/office/drawing/2010/main" val="0"/>
                  </a:ext>
                </a:extLst>
              </a:blip>
              <a:srcRect l="18582" r="6111" b="7368"/>
              <a:stretch/>
            </p:blipFill>
            <p:spPr>
              <a:xfrm>
                <a:off x="6709171" y="2929346"/>
                <a:ext cx="2115639" cy="1983389"/>
              </a:xfrm>
              <a:prstGeom prst="rect">
                <a:avLst/>
              </a:prstGeom>
            </p:spPr>
          </p:pic>
          <p:pic>
            <p:nvPicPr>
              <p:cNvPr id="50" name="Picture 49"/>
              <p:cNvPicPr>
                <a:picLocks noChangeAspect="1"/>
              </p:cNvPicPr>
              <p:nvPr/>
            </p:nvPicPr>
            <p:blipFill>
              <a:blip r:embed="rId6"/>
              <a:stretch>
                <a:fillRect/>
              </a:stretch>
            </p:blipFill>
            <p:spPr>
              <a:xfrm>
                <a:off x="5183552" y="2953658"/>
                <a:ext cx="1439182" cy="1949552"/>
              </a:xfrm>
              <a:prstGeom prst="rect">
                <a:avLst/>
              </a:prstGeom>
            </p:spPr>
          </p:pic>
          <p:sp>
            <p:nvSpPr>
              <p:cNvPr id="51" name="Rectangle 50"/>
              <p:cNvSpPr/>
              <p:nvPr/>
            </p:nvSpPr>
            <p:spPr>
              <a:xfrm>
                <a:off x="5002143" y="5047187"/>
                <a:ext cx="4191213" cy="954108"/>
              </a:xfrm>
              <a:prstGeom prst="rect">
                <a:avLst/>
              </a:prstGeom>
            </p:spPr>
            <p:txBody>
              <a:bodyPr wrap="square">
                <a:spAutoFit/>
              </a:bodyPr>
              <a:lstStyle/>
              <a:p>
                <a:pPr algn="ctr" defTabSz="685800" eaLnBrk="1" fontAlgn="auto" hangingPunct="1">
                  <a:spcBef>
                    <a:spcPts val="0"/>
                  </a:spcBef>
                  <a:spcAft>
                    <a:spcPts val="0"/>
                  </a:spcAft>
                </a:pPr>
                <a:r>
                  <a:rPr lang="en-US" sz="1350" dirty="0">
                    <a:solidFill>
                      <a:prstClr val="black"/>
                    </a:solidFill>
                    <a:latin typeface="Calibri" panose="020F0502020204030204"/>
                    <a:ea typeface="+mn-ea"/>
                  </a:rPr>
                  <a:t>Environmental control cells (ECCs) </a:t>
                </a:r>
              </a:p>
              <a:p>
                <a:pPr algn="ctr" defTabSz="685800" eaLnBrk="1" fontAlgn="auto" hangingPunct="1">
                  <a:spcBef>
                    <a:spcPts val="0"/>
                  </a:spcBef>
                  <a:spcAft>
                    <a:spcPts val="0"/>
                  </a:spcAft>
                </a:pPr>
                <a:r>
                  <a:rPr lang="en-US" sz="1350" dirty="0">
                    <a:solidFill>
                      <a:prstClr val="black"/>
                    </a:solidFill>
                    <a:latin typeface="Calibri" panose="020F0502020204030204"/>
                    <a:ea typeface="+mn-ea"/>
                  </a:rPr>
                  <a:t>Study crystalline </a:t>
                </a:r>
                <a:r>
                  <a:rPr lang="en-US" sz="1350" dirty="0" err="1">
                    <a:solidFill>
                      <a:prstClr val="black"/>
                    </a:solidFill>
                    <a:latin typeface="Calibri" panose="020F0502020204030204"/>
                    <a:ea typeface="+mn-ea"/>
                  </a:rPr>
                  <a:t>nanoporous</a:t>
                </a:r>
                <a:r>
                  <a:rPr lang="en-US" sz="1350" dirty="0">
                    <a:solidFill>
                      <a:prstClr val="black"/>
                    </a:solidFill>
                    <a:latin typeface="Calibri" panose="020F0502020204030204"/>
                    <a:ea typeface="+mn-ea"/>
                  </a:rPr>
                  <a:t> materials under ‘real world’ conditions</a:t>
                </a:r>
              </a:p>
            </p:txBody>
          </p:sp>
        </p:grpSp>
      </p:grpSp>
      <p:sp>
        <p:nvSpPr>
          <p:cNvPr id="9" name="Oval 8"/>
          <p:cNvSpPr/>
          <p:nvPr/>
        </p:nvSpPr>
        <p:spPr>
          <a:xfrm>
            <a:off x="3688604" y="3256648"/>
            <a:ext cx="587828" cy="598454"/>
          </a:xfrm>
          <a:prstGeom prst="ellipse">
            <a:avLst/>
          </a:prstGeom>
          <a:solidFill>
            <a:schemeClr val="accent1">
              <a:alpha val="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Tree>
    <p:extLst>
      <p:ext uri="{BB962C8B-B14F-4D97-AF65-F5344CB8AC3E}">
        <p14:creationId xmlns:p14="http://schemas.microsoft.com/office/powerpoint/2010/main" val="343300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8486" t="13307" r="10375" b="14746"/>
          <a:stretch/>
        </p:blipFill>
        <p:spPr>
          <a:xfrm flipH="1">
            <a:off x="137156" y="411436"/>
            <a:ext cx="6524900" cy="2335510"/>
          </a:xfrm>
          <a:prstGeom prst="rect">
            <a:avLst/>
          </a:prstGeom>
        </p:spPr>
      </p:pic>
      <p:pic>
        <p:nvPicPr>
          <p:cNvPr id="4" name="Picture 3" descr="Screen Shot 2014-05-13 at 10.01.04 AM.png"/>
          <p:cNvPicPr>
            <a:picLocks noChangeAspect="1"/>
          </p:cNvPicPr>
          <p:nvPr/>
        </p:nvPicPr>
        <p:blipFill>
          <a:blip r:embed="rId4" cstate="email">
            <a:clrChange>
              <a:clrFrom>
                <a:srgbClr val="FFFFFF"/>
              </a:clrFrom>
              <a:clrTo>
                <a:srgbClr val="FFFFFF">
                  <a:alpha val="0"/>
                </a:srgbClr>
              </a:clrTo>
            </a:clrChange>
            <a:duotone>
              <a:prstClr val="black"/>
              <a:srgbClr val="E3E4E2">
                <a:tint val="45000"/>
                <a:satMod val="400000"/>
              </a:srgbClr>
            </a:duotone>
            <a:extLst>
              <a:ext uri="{28A0092B-C50C-407E-A947-70E740481C1C}">
                <a14:useLocalDpi xmlns:a14="http://schemas.microsoft.com/office/drawing/2010/main" val="0"/>
              </a:ext>
            </a:extLst>
          </a:blip>
          <a:stretch>
            <a:fillRect/>
          </a:stretch>
        </p:blipFill>
        <p:spPr>
          <a:xfrm flipH="1">
            <a:off x="3894930" y="4033502"/>
            <a:ext cx="4293464" cy="2376827"/>
          </a:xfrm>
          <a:prstGeom prst="rect">
            <a:avLst/>
          </a:prstGeom>
          <a:noFill/>
          <a:ln>
            <a:noFill/>
          </a:ln>
        </p:spPr>
      </p:pic>
      <p:pic>
        <p:nvPicPr>
          <p:cNvPr id="5" name="Picture 4" descr="Screen Shot 2014-05-12 at 5.22.45 PM.png"/>
          <p:cNvPicPr>
            <a:picLocks noChangeAspect="1"/>
          </p:cNvPicPr>
          <p:nvPr/>
        </p:nvPicPr>
        <p:blipFill rotWithShape="1">
          <a:blip r:embed="rId5" cstate="email">
            <a:clrChange>
              <a:clrFrom>
                <a:srgbClr val="EBEBE3"/>
              </a:clrFrom>
              <a:clrTo>
                <a:srgbClr val="EBEBE3">
                  <a:alpha val="0"/>
                </a:srgbClr>
              </a:clrTo>
            </a:clrChange>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l="863" t="2012" r="767" b="3133"/>
          <a:stretch/>
        </p:blipFill>
        <p:spPr>
          <a:xfrm>
            <a:off x="4460239" y="1542605"/>
            <a:ext cx="4683761" cy="2499360"/>
          </a:xfrm>
          <a:prstGeom prst="rect">
            <a:avLst/>
          </a:prstGeom>
        </p:spPr>
      </p:pic>
      <p:sp>
        <p:nvSpPr>
          <p:cNvPr id="6" name="TextBox 5"/>
          <p:cNvSpPr txBox="1"/>
          <p:nvPr/>
        </p:nvSpPr>
        <p:spPr>
          <a:xfrm>
            <a:off x="6535372" y="4725744"/>
            <a:ext cx="956122" cy="357653"/>
          </a:xfrm>
          <a:prstGeom prst="rect">
            <a:avLst/>
          </a:prstGeom>
          <a:noFill/>
        </p:spPr>
        <p:txBody>
          <a:bodyPr wrap="none" rtlCol="0">
            <a:spAutoFit/>
          </a:bodyPr>
          <a:lstStyle/>
          <a:p>
            <a:pPr eaLnBrk="1" fontAlgn="auto" hangingPunct="1">
              <a:spcBef>
                <a:spcPts val="0"/>
              </a:spcBef>
              <a:spcAft>
                <a:spcPts val="0"/>
              </a:spcAft>
            </a:pPr>
            <a:r>
              <a:rPr lang="en-US" sz="3200" b="0" i="0" dirty="0" smtClean="0">
                <a:solidFill>
                  <a:prstClr val="white"/>
                </a:solidFill>
                <a:latin typeface="Calibri" panose="020F0502020204030204"/>
                <a:ea typeface="+mn-ea"/>
              </a:rPr>
              <a:t>Sample</a:t>
            </a:r>
            <a:endParaRPr lang="en-US" sz="3200" b="0" i="0" dirty="0">
              <a:solidFill>
                <a:prstClr val="white"/>
              </a:solidFill>
              <a:latin typeface="Calibri" panose="020F0502020204030204"/>
              <a:ea typeface="+mn-ea"/>
            </a:endParaRPr>
          </a:p>
        </p:txBody>
      </p:sp>
      <p:sp>
        <p:nvSpPr>
          <p:cNvPr id="7" name="TextBox 6"/>
          <p:cNvSpPr txBox="1"/>
          <p:nvPr/>
        </p:nvSpPr>
        <p:spPr>
          <a:xfrm>
            <a:off x="7272396" y="4842869"/>
            <a:ext cx="1393801" cy="400110"/>
          </a:xfrm>
          <a:prstGeom prst="rect">
            <a:avLst/>
          </a:prstGeom>
          <a:noFill/>
        </p:spPr>
        <p:txBody>
          <a:bodyPr wrap="square" rtlCol="0">
            <a:spAutoFit/>
          </a:bodyPr>
          <a:lstStyle/>
          <a:p>
            <a:pPr eaLnBrk="1" fontAlgn="auto" hangingPunct="1">
              <a:spcBef>
                <a:spcPts val="0"/>
              </a:spcBef>
              <a:spcAft>
                <a:spcPts val="0"/>
              </a:spcAft>
            </a:pPr>
            <a:r>
              <a:rPr lang="en-US" sz="2000" b="0" i="0" dirty="0" smtClean="0">
                <a:solidFill>
                  <a:srgbClr val="3333FF"/>
                </a:solidFill>
                <a:latin typeface="Calibri" panose="020F0502020204030204"/>
                <a:ea typeface="+mn-ea"/>
              </a:rPr>
              <a:t>X-ray beam</a:t>
            </a:r>
            <a:endParaRPr lang="en-US" sz="2000" b="0" i="0" dirty="0">
              <a:solidFill>
                <a:srgbClr val="3333FF"/>
              </a:solidFill>
              <a:latin typeface="Calibri" panose="020F0502020204030204"/>
              <a:ea typeface="+mn-ea"/>
            </a:endParaRPr>
          </a:p>
        </p:txBody>
      </p:sp>
      <p:sp>
        <p:nvSpPr>
          <p:cNvPr id="8" name="TextBox 7"/>
          <p:cNvSpPr txBox="1"/>
          <p:nvPr/>
        </p:nvSpPr>
        <p:spPr>
          <a:xfrm>
            <a:off x="3646666" y="3833447"/>
            <a:ext cx="1098634" cy="400110"/>
          </a:xfrm>
          <a:prstGeom prst="rect">
            <a:avLst/>
          </a:prstGeom>
          <a:noFill/>
        </p:spPr>
        <p:txBody>
          <a:bodyPr wrap="none" rtlCol="0">
            <a:spAutoFit/>
          </a:bodyPr>
          <a:lstStyle/>
          <a:p>
            <a:pPr eaLnBrk="1" fontAlgn="auto" hangingPunct="1">
              <a:spcBef>
                <a:spcPts val="0"/>
              </a:spcBef>
              <a:spcAft>
                <a:spcPts val="0"/>
              </a:spcAft>
            </a:pPr>
            <a:r>
              <a:rPr lang="en-US" sz="2000" b="0" i="0" dirty="0" smtClean="0">
                <a:solidFill>
                  <a:srgbClr val="3333FF"/>
                </a:solidFill>
                <a:latin typeface="Calibri" panose="020F0502020204030204"/>
                <a:ea typeface="+mn-ea"/>
              </a:rPr>
              <a:t>Detector</a:t>
            </a:r>
            <a:endParaRPr lang="en-US" sz="2000" b="0" i="0" dirty="0">
              <a:solidFill>
                <a:srgbClr val="3333FF"/>
              </a:solidFill>
              <a:latin typeface="Calibri" panose="020F0502020204030204"/>
              <a:ea typeface="+mn-ea"/>
            </a:endParaRPr>
          </a:p>
        </p:txBody>
      </p:sp>
      <p:sp>
        <p:nvSpPr>
          <p:cNvPr id="9" name="TextBox 8"/>
          <p:cNvSpPr txBox="1"/>
          <p:nvPr/>
        </p:nvSpPr>
        <p:spPr>
          <a:xfrm>
            <a:off x="5039233" y="5063440"/>
            <a:ext cx="540533" cy="400110"/>
          </a:xfrm>
          <a:prstGeom prst="rect">
            <a:avLst/>
          </a:prstGeom>
          <a:noFill/>
        </p:spPr>
        <p:txBody>
          <a:bodyPr wrap="none" rtlCol="0">
            <a:spAutoFit/>
          </a:bodyPr>
          <a:lstStyle/>
          <a:p>
            <a:pPr eaLnBrk="1" fontAlgn="auto" hangingPunct="1">
              <a:spcBef>
                <a:spcPts val="0"/>
              </a:spcBef>
              <a:spcAft>
                <a:spcPts val="0"/>
              </a:spcAft>
            </a:pPr>
            <a:r>
              <a:rPr lang="en-US" sz="2000" b="0" i="0" dirty="0" smtClean="0">
                <a:solidFill>
                  <a:srgbClr val="3333FF"/>
                </a:solidFill>
                <a:latin typeface="Calibri" panose="020F0502020204030204"/>
                <a:ea typeface="+mn-ea"/>
              </a:rPr>
              <a:t>MC</a:t>
            </a:r>
            <a:endParaRPr lang="en-US" sz="2000" b="0" i="0" dirty="0">
              <a:solidFill>
                <a:srgbClr val="3333FF"/>
              </a:solidFill>
              <a:latin typeface="Calibri" panose="020F0502020204030204"/>
              <a:ea typeface="+mn-ea"/>
            </a:endParaRPr>
          </a:p>
        </p:txBody>
      </p:sp>
      <p:pic>
        <p:nvPicPr>
          <p:cNvPr id="12" name="Picture 11" descr="soller_slit_comparison.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13357" y="4002226"/>
            <a:ext cx="3417317" cy="2733854"/>
          </a:xfrm>
          <a:prstGeom prst="rect">
            <a:avLst/>
          </a:prstGeom>
        </p:spPr>
      </p:pic>
      <p:sp>
        <p:nvSpPr>
          <p:cNvPr id="14" name="Rectangle 13"/>
          <p:cNvSpPr/>
          <p:nvPr/>
        </p:nvSpPr>
        <p:spPr>
          <a:xfrm>
            <a:off x="213357" y="3263562"/>
            <a:ext cx="3417317" cy="738664"/>
          </a:xfrm>
          <a:prstGeom prst="rect">
            <a:avLst/>
          </a:prstGeom>
        </p:spPr>
        <p:txBody>
          <a:bodyPr wrap="square">
            <a:spAutoFit/>
          </a:bodyPr>
          <a:lstStyle/>
          <a:p>
            <a:pPr eaLnBrk="1" fontAlgn="auto" hangingPunct="1">
              <a:spcBef>
                <a:spcPts val="0"/>
              </a:spcBef>
              <a:spcAft>
                <a:spcPts val="0"/>
              </a:spcAft>
            </a:pPr>
            <a:r>
              <a:rPr lang="en-US" sz="1400" b="0" dirty="0">
                <a:solidFill>
                  <a:prstClr val="black"/>
                </a:solidFill>
                <a:latin typeface="Calibri" panose="020F0502020204030204"/>
                <a:ea typeface="+mn-ea"/>
              </a:rPr>
              <a:t>Comparison between measurements of Mg</a:t>
            </a:r>
            <a:r>
              <a:rPr lang="en-US" sz="1400" b="0" baseline="-25000" dirty="0">
                <a:solidFill>
                  <a:prstClr val="black"/>
                </a:solidFill>
                <a:latin typeface="Calibri" panose="020F0502020204030204"/>
                <a:ea typeface="+mn-ea"/>
              </a:rPr>
              <a:t>2</a:t>
            </a:r>
            <a:r>
              <a:rPr lang="en-US" sz="1400" b="0" dirty="0">
                <a:solidFill>
                  <a:prstClr val="black"/>
                </a:solidFill>
                <a:latin typeface="Calibri" panose="020F0502020204030204"/>
                <a:ea typeface="+mn-ea"/>
              </a:rPr>
              <a:t>SiO</a:t>
            </a:r>
            <a:r>
              <a:rPr lang="en-US" sz="1400" b="0" baseline="-25000" dirty="0">
                <a:solidFill>
                  <a:prstClr val="black"/>
                </a:solidFill>
                <a:latin typeface="Calibri" panose="020F0502020204030204"/>
                <a:ea typeface="+mn-ea"/>
              </a:rPr>
              <a:t>4</a:t>
            </a:r>
            <a:r>
              <a:rPr lang="en-US" sz="1400" b="0" dirty="0">
                <a:solidFill>
                  <a:prstClr val="black"/>
                </a:solidFill>
                <a:latin typeface="Calibri" panose="020F0502020204030204"/>
                <a:ea typeface="+mn-ea"/>
              </a:rPr>
              <a:t> sample in a Diamond Anvil Cell with and without Multichannel Collimator (MCS).</a:t>
            </a:r>
          </a:p>
        </p:txBody>
      </p:sp>
      <p:sp>
        <p:nvSpPr>
          <p:cNvPr id="15" name="Rectangle 14"/>
          <p:cNvSpPr/>
          <p:nvPr/>
        </p:nvSpPr>
        <p:spPr>
          <a:xfrm>
            <a:off x="980088" y="-4062"/>
            <a:ext cx="6729727" cy="1077218"/>
          </a:xfrm>
          <a:prstGeom prst="rect">
            <a:avLst/>
          </a:prstGeom>
        </p:spPr>
        <p:txBody>
          <a:bodyPr wrap="none">
            <a:spAutoFit/>
          </a:bodyPr>
          <a:lstStyle/>
          <a:p>
            <a:pPr algn="ctr" eaLnBrk="1" fontAlgn="auto" hangingPunct="1">
              <a:spcBef>
                <a:spcPts val="0"/>
              </a:spcBef>
              <a:spcAft>
                <a:spcPts val="0"/>
              </a:spcAft>
            </a:pPr>
            <a:r>
              <a:rPr lang="en-US" sz="3200" i="0" dirty="0" smtClean="0">
                <a:solidFill>
                  <a:prstClr val="black"/>
                </a:solidFill>
                <a:latin typeface="Calibri" panose="020F0502020204030204"/>
                <a:ea typeface="+mn-ea"/>
              </a:rPr>
              <a:t>New Pilatus 300KW </a:t>
            </a:r>
            <a:r>
              <a:rPr lang="en-US" sz="3200" i="0" dirty="0" err="1" smtClean="0">
                <a:solidFill>
                  <a:prstClr val="black"/>
                </a:solidFill>
                <a:latin typeface="Calibri" panose="020F0502020204030204"/>
                <a:ea typeface="+mn-ea"/>
              </a:rPr>
              <a:t>CdTe</a:t>
            </a:r>
            <a:r>
              <a:rPr lang="en-US" sz="3200" i="0" dirty="0" smtClean="0">
                <a:solidFill>
                  <a:prstClr val="black"/>
                </a:solidFill>
                <a:latin typeface="Calibri" panose="020F0502020204030204"/>
                <a:ea typeface="+mn-ea"/>
              </a:rPr>
              <a:t> Detector and</a:t>
            </a:r>
          </a:p>
          <a:p>
            <a:pPr algn="ctr" eaLnBrk="1" fontAlgn="auto" hangingPunct="1">
              <a:spcBef>
                <a:spcPts val="0"/>
              </a:spcBef>
              <a:spcAft>
                <a:spcPts val="0"/>
              </a:spcAft>
            </a:pPr>
            <a:r>
              <a:rPr lang="en-US" sz="3200" i="0" dirty="0" smtClean="0">
                <a:solidFill>
                  <a:prstClr val="black"/>
                </a:solidFill>
                <a:latin typeface="Calibri" panose="020F0502020204030204"/>
                <a:ea typeface="+mn-ea"/>
              </a:rPr>
              <a:t>Multichannel </a:t>
            </a:r>
            <a:r>
              <a:rPr lang="en-US" sz="3200" i="0" dirty="0">
                <a:solidFill>
                  <a:prstClr val="black"/>
                </a:solidFill>
                <a:latin typeface="Calibri" panose="020F0502020204030204"/>
                <a:ea typeface="+mn-ea"/>
              </a:rPr>
              <a:t>Collimator </a:t>
            </a:r>
          </a:p>
        </p:txBody>
      </p:sp>
      <p:sp>
        <p:nvSpPr>
          <p:cNvPr id="16" name="Rectangle 15"/>
          <p:cNvSpPr/>
          <p:nvPr/>
        </p:nvSpPr>
        <p:spPr>
          <a:xfrm>
            <a:off x="5309499" y="5994830"/>
            <a:ext cx="3725644" cy="830997"/>
          </a:xfrm>
          <a:prstGeom prst="rect">
            <a:avLst/>
          </a:prstGeom>
        </p:spPr>
        <p:txBody>
          <a:bodyPr wrap="square">
            <a:spAutoFit/>
          </a:bodyPr>
          <a:lstStyle/>
          <a:p>
            <a:pPr eaLnBrk="1" fontAlgn="auto" hangingPunct="1">
              <a:spcBef>
                <a:spcPts val="0"/>
              </a:spcBef>
              <a:spcAft>
                <a:spcPts val="0"/>
              </a:spcAft>
            </a:pPr>
            <a:r>
              <a:rPr lang="en-US" b="0" i="0" dirty="0">
                <a:solidFill>
                  <a:prstClr val="black"/>
                </a:solidFill>
                <a:latin typeface="Calibri" panose="020F0502020204030204"/>
                <a:ea typeface="+mn-ea"/>
              </a:rPr>
              <a:t>The upstream block is composed of 75 slits of 50 µm positioned at a distance of 50 mm from the sample. The downstream block is composed of 75 slits of 200 µm positioned at 200 mm</a:t>
            </a:r>
          </a:p>
        </p:txBody>
      </p:sp>
    </p:spTree>
    <p:extLst>
      <p:ext uri="{BB962C8B-B14F-4D97-AF65-F5344CB8AC3E}">
        <p14:creationId xmlns:p14="http://schemas.microsoft.com/office/powerpoint/2010/main" val="13534689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23950" y="5816262"/>
            <a:ext cx="5495925" cy="369332"/>
          </a:xfrm>
          <a:prstGeom prst="rect">
            <a:avLst/>
          </a:prstGeom>
        </p:spPr>
        <p:txBody>
          <a:bodyPr wrap="square">
            <a:spAutoFit/>
          </a:bodyPr>
          <a:lstStyle/>
          <a:p>
            <a:pPr eaLnBrk="1" fontAlgn="auto" hangingPunct="1">
              <a:spcBef>
                <a:spcPts val="0"/>
              </a:spcBef>
              <a:spcAft>
                <a:spcPts val="0"/>
              </a:spcAft>
            </a:pPr>
            <a:r>
              <a:rPr lang="en-US" sz="1800" b="0" i="0" dirty="0" smtClean="0">
                <a:solidFill>
                  <a:prstClr val="black"/>
                </a:solidFill>
                <a:latin typeface="Calibri" panose="020F0502020204030204"/>
                <a:ea typeface="+mn-ea"/>
              </a:rPr>
              <a:t>Set up for measurements in diamond anvil cell in 13-ID-D</a:t>
            </a:r>
            <a:endParaRPr lang="en-US" sz="1800" b="0" i="0" dirty="0">
              <a:solidFill>
                <a:prstClr val="black"/>
              </a:solidFill>
              <a:latin typeface="Calibri" panose="020F0502020204030204"/>
              <a:ea typeface="+mn-ea"/>
            </a:endParaRPr>
          </a:p>
        </p:txBody>
      </p:sp>
      <p:sp>
        <p:nvSpPr>
          <p:cNvPr id="15" name="Rectangle 14"/>
          <p:cNvSpPr/>
          <p:nvPr/>
        </p:nvSpPr>
        <p:spPr>
          <a:xfrm>
            <a:off x="980088" y="-4062"/>
            <a:ext cx="6729727" cy="1077218"/>
          </a:xfrm>
          <a:prstGeom prst="rect">
            <a:avLst/>
          </a:prstGeom>
        </p:spPr>
        <p:txBody>
          <a:bodyPr wrap="none">
            <a:spAutoFit/>
          </a:bodyPr>
          <a:lstStyle/>
          <a:p>
            <a:pPr algn="ctr" eaLnBrk="1" fontAlgn="auto" hangingPunct="1">
              <a:spcBef>
                <a:spcPts val="0"/>
              </a:spcBef>
              <a:spcAft>
                <a:spcPts val="0"/>
              </a:spcAft>
            </a:pPr>
            <a:r>
              <a:rPr lang="en-US" sz="3200" i="0" dirty="0" smtClean="0">
                <a:solidFill>
                  <a:prstClr val="black"/>
                </a:solidFill>
                <a:latin typeface="Calibri" panose="020F0502020204030204"/>
                <a:ea typeface="+mn-ea"/>
              </a:rPr>
              <a:t>New Pilatus 300KW </a:t>
            </a:r>
            <a:r>
              <a:rPr lang="en-US" sz="3200" i="0" dirty="0" err="1" smtClean="0">
                <a:solidFill>
                  <a:prstClr val="black"/>
                </a:solidFill>
                <a:latin typeface="Calibri" panose="020F0502020204030204"/>
                <a:ea typeface="+mn-ea"/>
              </a:rPr>
              <a:t>CdTe</a:t>
            </a:r>
            <a:r>
              <a:rPr lang="en-US" sz="3200" i="0" dirty="0" smtClean="0">
                <a:solidFill>
                  <a:prstClr val="black"/>
                </a:solidFill>
                <a:latin typeface="Calibri" panose="020F0502020204030204"/>
                <a:ea typeface="+mn-ea"/>
              </a:rPr>
              <a:t> Detector and</a:t>
            </a:r>
          </a:p>
          <a:p>
            <a:pPr algn="ctr" eaLnBrk="1" fontAlgn="auto" hangingPunct="1">
              <a:spcBef>
                <a:spcPts val="0"/>
              </a:spcBef>
              <a:spcAft>
                <a:spcPts val="0"/>
              </a:spcAft>
            </a:pPr>
            <a:r>
              <a:rPr lang="en-US" sz="3200" i="0" dirty="0" smtClean="0">
                <a:solidFill>
                  <a:prstClr val="black"/>
                </a:solidFill>
                <a:latin typeface="Calibri" panose="020F0502020204030204"/>
                <a:ea typeface="+mn-ea"/>
              </a:rPr>
              <a:t>Multichannel </a:t>
            </a:r>
            <a:r>
              <a:rPr lang="en-US" sz="3200" i="0" dirty="0">
                <a:solidFill>
                  <a:prstClr val="black"/>
                </a:solidFill>
                <a:latin typeface="Calibri" panose="020F0502020204030204"/>
                <a:ea typeface="+mn-ea"/>
              </a:rPr>
              <a:t>Collimator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0" y="1073156"/>
            <a:ext cx="6096000" cy="4572000"/>
          </a:xfrm>
          <a:prstGeom prst="rect">
            <a:avLst/>
          </a:prstGeom>
        </p:spPr>
      </p:pic>
    </p:spTree>
    <p:extLst>
      <p:ext uri="{BB962C8B-B14F-4D97-AF65-F5344CB8AC3E}">
        <p14:creationId xmlns:p14="http://schemas.microsoft.com/office/powerpoint/2010/main" val="30348480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4751" y="1114581"/>
            <a:ext cx="1768642" cy="707886"/>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4472C4"/>
                </a:solidFill>
                <a:effectLst/>
                <a:uLnTx/>
                <a:uFillTx/>
                <a:latin typeface="Arial" charset="0"/>
                <a:ea typeface="ＭＳ Ｐゴシック" pitchFamily="-107" charset="-128"/>
                <a:cs typeface="+mn-cs"/>
              </a:rPr>
              <a:t>Pilatus 2M Detector</a:t>
            </a:r>
            <a:endParaRPr kumimoji="0" lang="en-US" sz="2000" b="1" i="0" u="none" strike="noStrike" kern="1200" cap="none" spc="0" normalizeH="0" baseline="0" noProof="0" dirty="0">
              <a:ln>
                <a:noFill/>
              </a:ln>
              <a:solidFill>
                <a:srgbClr val="4472C4"/>
              </a:solidFill>
              <a:effectLst/>
              <a:uLnTx/>
              <a:uFillTx/>
              <a:latin typeface="Arial" charset="0"/>
              <a:ea typeface="ＭＳ Ｐゴシック" pitchFamily="-107" charset="-128"/>
              <a:cs typeface="+mn-cs"/>
            </a:endParaRPr>
          </a:p>
        </p:txBody>
      </p:sp>
      <p:sp>
        <p:nvSpPr>
          <p:cNvPr id="7" name="TextBox 6"/>
          <p:cNvSpPr txBox="1"/>
          <p:nvPr/>
        </p:nvSpPr>
        <p:spPr>
          <a:xfrm>
            <a:off x="240632" y="2348719"/>
            <a:ext cx="3076881" cy="2031325"/>
          </a:xfrm>
          <a:prstGeom prst="rect">
            <a:avLst/>
          </a:prstGeom>
          <a:noFill/>
          <a:ln>
            <a:solidFill>
              <a:schemeClr val="tx1"/>
            </a:solidFill>
          </a:ln>
        </p:spPr>
        <p:txBody>
          <a:bodyPr wrap="square" rtlCol="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4472C4"/>
                </a:solidFill>
                <a:effectLst/>
                <a:uLnTx/>
                <a:uFillTx/>
                <a:latin typeface="Arial" charset="0"/>
                <a:ea typeface="ＭＳ Ｐゴシック" pitchFamily="-107" charset="-128"/>
                <a:cs typeface="+mn-cs"/>
              </a:rPr>
              <a:t>DEC computer</a:t>
            </a:r>
          </a:p>
        </p:txBody>
      </p:sp>
      <p:sp>
        <p:nvSpPr>
          <p:cNvPr id="8" name="TextBox 7"/>
          <p:cNvSpPr txBox="1"/>
          <p:nvPr/>
        </p:nvSpPr>
        <p:spPr>
          <a:xfrm>
            <a:off x="695842" y="3629329"/>
            <a:ext cx="2409924" cy="400110"/>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charset="0"/>
                <a:ea typeface="ＭＳ Ｐゴシック" pitchFamily="-107" charset="-128"/>
                <a:cs typeface="+mn-cs"/>
              </a:rPr>
              <a:t>r</a:t>
            </a:r>
            <a:r>
              <a:rPr kumimoji="0" lang="en-US" sz="2000" b="1" i="0" u="none" strike="noStrike" kern="1200" cap="none" spc="0" normalizeH="0" baseline="0" noProof="0" dirty="0" err="1" smtClean="0">
                <a:ln>
                  <a:noFill/>
                </a:ln>
                <a:solidFill>
                  <a:prstClr val="black"/>
                </a:solidFill>
                <a:effectLst/>
                <a:uLnTx/>
                <a:uFillTx/>
                <a:latin typeface="Arial" charset="0"/>
                <a:ea typeface="ＭＳ Ｐゴシック" pitchFamily="-107" charset="-128"/>
                <a:cs typeface="+mn-cs"/>
              </a:rPr>
              <a:t>amdisk</a:t>
            </a:r>
            <a:r>
              <a:rPr kumimoji="0" lang="en-US" sz="2000" b="1" i="0" u="none" strike="noStrike" kern="1200" cap="none" spc="0" normalizeH="0" baseline="0" noProof="0" dirty="0" smtClean="0">
                <a:ln>
                  <a:noFill/>
                </a:ln>
                <a:solidFill>
                  <a:prstClr val="black"/>
                </a:solidFill>
                <a:effectLst/>
                <a:uLnTx/>
                <a:uFillTx/>
                <a:latin typeface="Arial" charset="0"/>
                <a:ea typeface="ＭＳ Ｐゴシック" pitchFamily="-107" charset="-128"/>
                <a:cs typeface="+mn-cs"/>
              </a:rPr>
              <a:t> (32 GB)</a:t>
            </a:r>
            <a:endParaRPr kumimoji="0" lang="en-US" sz="2000" b="1" i="0" u="none" strike="noStrike" kern="1200" cap="none" spc="0" normalizeH="0" baseline="0" noProof="0" dirty="0">
              <a:ln>
                <a:noFill/>
              </a:ln>
              <a:solidFill>
                <a:prstClr val="black"/>
              </a:solidFill>
              <a:effectLst/>
              <a:uLnTx/>
              <a:uFillTx/>
              <a:latin typeface="Arial" charset="0"/>
              <a:ea typeface="ＭＳ Ｐゴシック" pitchFamily="-107" charset="-128"/>
              <a:cs typeface="+mn-cs"/>
            </a:endParaRPr>
          </a:p>
        </p:txBody>
      </p:sp>
      <p:sp>
        <p:nvSpPr>
          <p:cNvPr id="9" name="TextBox 8"/>
          <p:cNvSpPr txBox="1"/>
          <p:nvPr/>
        </p:nvSpPr>
        <p:spPr>
          <a:xfrm>
            <a:off x="1016483" y="2776155"/>
            <a:ext cx="1768642" cy="400110"/>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charset="0"/>
                <a:ea typeface="ＭＳ Ｐゴシック" pitchFamily="-107" charset="-128"/>
                <a:cs typeface="+mn-cs"/>
              </a:rPr>
              <a:t>c</a:t>
            </a:r>
            <a:r>
              <a:rPr kumimoji="0" lang="en-US" sz="2000" b="1" i="0" u="none" strike="noStrike" kern="1200" cap="none" spc="0" normalizeH="0" baseline="0" noProof="0" dirty="0" err="1" smtClean="0">
                <a:ln>
                  <a:noFill/>
                </a:ln>
                <a:solidFill>
                  <a:prstClr val="black"/>
                </a:solidFill>
                <a:effectLst/>
                <a:uLnTx/>
                <a:uFillTx/>
                <a:latin typeface="Arial" charset="0"/>
                <a:ea typeface="ＭＳ Ｐゴシック" pitchFamily="-107" charset="-128"/>
                <a:cs typeface="+mn-cs"/>
              </a:rPr>
              <a:t>amserver</a:t>
            </a:r>
            <a:endParaRPr kumimoji="0" lang="en-US" sz="2000" b="1" i="0" u="none" strike="noStrike" kern="1200" cap="none" spc="0" normalizeH="0" baseline="0" noProof="0" dirty="0" smtClean="0">
              <a:ln>
                <a:noFill/>
              </a:ln>
              <a:solidFill>
                <a:prstClr val="black"/>
              </a:solidFill>
              <a:effectLst/>
              <a:uLnTx/>
              <a:uFillTx/>
              <a:latin typeface="Arial" charset="0"/>
              <a:ea typeface="ＭＳ Ｐゴシック" pitchFamily="-107" charset="-128"/>
              <a:cs typeface="+mn-cs"/>
            </a:endParaRPr>
          </a:p>
        </p:txBody>
      </p:sp>
      <p:sp>
        <p:nvSpPr>
          <p:cNvPr id="10" name="TextBox 9"/>
          <p:cNvSpPr txBox="1"/>
          <p:nvPr/>
        </p:nvSpPr>
        <p:spPr>
          <a:xfrm>
            <a:off x="4317329" y="2254171"/>
            <a:ext cx="3939165" cy="3227851"/>
          </a:xfrm>
          <a:prstGeom prst="rect">
            <a:avLst/>
          </a:prstGeom>
          <a:noFill/>
          <a:ln>
            <a:solidFill>
              <a:schemeClr val="tx1"/>
            </a:solidFill>
          </a:ln>
        </p:spPr>
        <p:txBody>
          <a:bodyPr wrap="square" rtlCol="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4472C4"/>
                </a:solidFill>
                <a:effectLst/>
                <a:uLnTx/>
                <a:uFillTx/>
                <a:latin typeface="Arial" charset="0"/>
                <a:ea typeface="ＭＳ Ｐゴシック" pitchFamily="-107" charset="-128"/>
                <a:cs typeface="+mn-cs"/>
              </a:rPr>
              <a:t>PPU computer</a:t>
            </a:r>
          </a:p>
        </p:txBody>
      </p:sp>
      <p:sp>
        <p:nvSpPr>
          <p:cNvPr id="11" name="TextBox 10"/>
          <p:cNvSpPr txBox="1"/>
          <p:nvPr/>
        </p:nvSpPr>
        <p:spPr>
          <a:xfrm>
            <a:off x="4937516" y="3629329"/>
            <a:ext cx="2698791" cy="400110"/>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charset="0"/>
                <a:ea typeface="ＭＳ Ｐゴシック" pitchFamily="-107" charset="-128"/>
                <a:cs typeface="+mn-cs"/>
              </a:rPr>
              <a:t>r</a:t>
            </a:r>
            <a:r>
              <a:rPr kumimoji="0" lang="en-US" sz="2000" b="1" i="0" u="none" strike="noStrike" kern="1200" cap="none" spc="0" normalizeH="0" baseline="0" noProof="0" dirty="0" err="1" smtClean="0">
                <a:ln>
                  <a:noFill/>
                </a:ln>
                <a:solidFill>
                  <a:prstClr val="black"/>
                </a:solidFill>
                <a:effectLst/>
                <a:uLnTx/>
                <a:uFillTx/>
                <a:latin typeface="Arial" charset="0"/>
                <a:ea typeface="ＭＳ Ｐゴシック" pitchFamily="-107" charset="-128"/>
                <a:cs typeface="+mn-cs"/>
              </a:rPr>
              <a:t>amdisk</a:t>
            </a:r>
            <a:r>
              <a:rPr kumimoji="0" lang="en-US" sz="2000" b="1" i="0" u="none" strike="noStrike" kern="1200" cap="none" spc="0" normalizeH="0" baseline="0" noProof="0" dirty="0" smtClean="0">
                <a:ln>
                  <a:noFill/>
                </a:ln>
                <a:solidFill>
                  <a:prstClr val="black"/>
                </a:solidFill>
                <a:effectLst/>
                <a:uLnTx/>
                <a:uFillTx/>
                <a:latin typeface="Arial" charset="0"/>
                <a:ea typeface="ＭＳ Ｐゴシック" pitchFamily="-107" charset="-128"/>
                <a:cs typeface="+mn-cs"/>
              </a:rPr>
              <a:t> (320 GB)</a:t>
            </a:r>
            <a:endParaRPr kumimoji="0" lang="en-US" sz="2000" b="1" i="0" u="none" strike="noStrike" kern="1200" cap="none" spc="0" normalizeH="0" baseline="0" noProof="0" dirty="0">
              <a:ln>
                <a:noFill/>
              </a:ln>
              <a:solidFill>
                <a:prstClr val="black"/>
              </a:solidFill>
              <a:effectLst/>
              <a:uLnTx/>
              <a:uFillTx/>
              <a:latin typeface="Arial" charset="0"/>
              <a:ea typeface="ＭＳ Ｐゴシック" pitchFamily="-107" charset="-128"/>
              <a:cs typeface="+mn-cs"/>
            </a:endParaRPr>
          </a:p>
        </p:txBody>
      </p:sp>
      <p:sp>
        <p:nvSpPr>
          <p:cNvPr id="12" name="TextBox 11"/>
          <p:cNvSpPr txBox="1"/>
          <p:nvPr/>
        </p:nvSpPr>
        <p:spPr>
          <a:xfrm>
            <a:off x="5402590" y="2776155"/>
            <a:ext cx="1768642" cy="400110"/>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charset="0"/>
                <a:ea typeface="ＭＳ Ｐゴシック" pitchFamily="-107" charset="-128"/>
                <a:cs typeface="+mn-cs"/>
              </a:rPr>
              <a:t>areaDetector</a:t>
            </a:r>
          </a:p>
        </p:txBody>
      </p:sp>
      <p:sp>
        <p:nvSpPr>
          <p:cNvPr id="13" name="TextBox 12"/>
          <p:cNvSpPr txBox="1"/>
          <p:nvPr/>
        </p:nvSpPr>
        <p:spPr>
          <a:xfrm>
            <a:off x="578224" y="228600"/>
            <a:ext cx="8189259"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4472C4"/>
                </a:solidFill>
                <a:effectLst/>
                <a:uLnTx/>
                <a:uFillTx/>
                <a:latin typeface="Arial" charset="0"/>
                <a:ea typeface="ＭＳ Ｐゴシック" pitchFamily="-107" charset="-128"/>
                <a:cs typeface="+mn-cs"/>
              </a:rPr>
              <a:t>Pilatus 3X Architecture with areaDetector</a:t>
            </a:r>
            <a:endParaRPr kumimoji="0" lang="en-US" sz="3200" b="1" i="0" u="none" strike="noStrike" kern="1200" cap="none" spc="0" normalizeH="0" baseline="0" noProof="0" dirty="0">
              <a:ln>
                <a:noFill/>
              </a:ln>
              <a:solidFill>
                <a:srgbClr val="4472C4"/>
              </a:solidFill>
              <a:effectLst/>
              <a:uLnTx/>
              <a:uFillTx/>
              <a:latin typeface="Arial" charset="0"/>
              <a:ea typeface="ＭＳ Ｐゴシック" pitchFamily="-107" charset="-128"/>
              <a:cs typeface="+mn-cs"/>
            </a:endParaRPr>
          </a:p>
        </p:txBody>
      </p:sp>
      <p:sp>
        <p:nvSpPr>
          <p:cNvPr id="14" name="TextBox 13"/>
          <p:cNvSpPr txBox="1"/>
          <p:nvPr/>
        </p:nvSpPr>
        <p:spPr>
          <a:xfrm>
            <a:off x="340348" y="5564295"/>
            <a:ext cx="3346785" cy="400110"/>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4472C4"/>
                </a:solidFill>
                <a:effectLst/>
                <a:uLnTx/>
                <a:uFillTx/>
                <a:latin typeface="Arial" charset="0"/>
                <a:ea typeface="ＭＳ Ｐゴシック" pitchFamily="-107" charset="-128"/>
                <a:cs typeface="+mn-cs"/>
              </a:rPr>
              <a:t>External File System</a:t>
            </a:r>
            <a:endParaRPr kumimoji="0" lang="en-US" sz="2000" b="1" i="0" u="none" strike="noStrike" kern="1200" cap="none" spc="0" normalizeH="0" baseline="0" noProof="0" dirty="0">
              <a:ln>
                <a:noFill/>
              </a:ln>
              <a:solidFill>
                <a:srgbClr val="4472C4"/>
              </a:solidFill>
              <a:effectLst/>
              <a:uLnTx/>
              <a:uFillTx/>
              <a:latin typeface="Arial" charset="0"/>
              <a:ea typeface="ＭＳ Ｐゴシック" pitchFamily="-107" charset="-128"/>
              <a:cs typeface="+mn-cs"/>
            </a:endParaRPr>
          </a:p>
        </p:txBody>
      </p:sp>
      <p:sp>
        <p:nvSpPr>
          <p:cNvPr id="15" name="TextBox 14"/>
          <p:cNvSpPr txBox="1"/>
          <p:nvPr/>
        </p:nvSpPr>
        <p:spPr>
          <a:xfrm>
            <a:off x="4569447" y="4723657"/>
            <a:ext cx="3434928" cy="400110"/>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charset="0"/>
                <a:ea typeface="ＭＳ Ｐゴシック" pitchFamily="-107" charset="-128"/>
                <a:cs typeface="+mn-cs"/>
              </a:rPr>
              <a:t>Local hard drive (270 GB)</a:t>
            </a:r>
            <a:endParaRPr kumimoji="0" lang="en-US" sz="2000" b="1" i="0" u="none" strike="noStrike" kern="1200" cap="none" spc="0" normalizeH="0" baseline="0" noProof="0" dirty="0">
              <a:ln>
                <a:noFill/>
              </a:ln>
              <a:solidFill>
                <a:prstClr val="black"/>
              </a:solidFill>
              <a:effectLst/>
              <a:uLnTx/>
              <a:uFillTx/>
              <a:latin typeface="Arial" charset="0"/>
              <a:ea typeface="ＭＳ Ｐゴシック" pitchFamily="-107" charset="-128"/>
              <a:cs typeface="+mn-cs"/>
            </a:endParaRPr>
          </a:p>
        </p:txBody>
      </p:sp>
      <p:cxnSp>
        <p:nvCxnSpPr>
          <p:cNvPr id="17" name="Straight Arrow Connector 16"/>
          <p:cNvCxnSpPr>
            <a:stCxn id="3" idx="2"/>
            <a:endCxn id="7" idx="0"/>
          </p:cNvCxnSpPr>
          <p:nvPr/>
        </p:nvCxnSpPr>
        <p:spPr>
          <a:xfrm>
            <a:off x="1779072" y="1822467"/>
            <a:ext cx="1" cy="526252"/>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992906" y="1932962"/>
            <a:ext cx="1252415" cy="307777"/>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charset="0"/>
                <a:ea typeface="ＭＳ Ｐゴシック" pitchFamily="-107" charset="-128"/>
                <a:cs typeface="+mn-cs"/>
              </a:rPr>
              <a:t>10GBit (2X)</a:t>
            </a:r>
            <a:endParaRPr kumimoji="0" lang="en-US" sz="1400" b="1" i="0" u="none" strike="noStrike" kern="1200" cap="none" spc="0" normalizeH="0" baseline="0" noProof="0" dirty="0">
              <a:ln>
                <a:noFill/>
              </a:ln>
              <a:solidFill>
                <a:prstClr val="black"/>
              </a:solidFill>
              <a:effectLst/>
              <a:uLnTx/>
              <a:uFillTx/>
              <a:latin typeface="Arial" charset="0"/>
              <a:ea typeface="ＭＳ Ｐゴシック" pitchFamily="-107" charset="-128"/>
              <a:cs typeface="+mn-cs"/>
            </a:endParaRPr>
          </a:p>
        </p:txBody>
      </p:sp>
      <p:cxnSp>
        <p:nvCxnSpPr>
          <p:cNvPr id="19" name="Straight Arrow Connector 18"/>
          <p:cNvCxnSpPr/>
          <p:nvPr/>
        </p:nvCxnSpPr>
        <p:spPr>
          <a:xfrm>
            <a:off x="1900804" y="3193307"/>
            <a:ext cx="0" cy="444477"/>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3"/>
            <a:endCxn id="11" idx="1"/>
          </p:cNvCxnSpPr>
          <p:nvPr/>
        </p:nvCxnSpPr>
        <p:spPr>
          <a:xfrm>
            <a:off x="3105766" y="3829384"/>
            <a:ext cx="1831750" cy="0"/>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348728" y="3884005"/>
            <a:ext cx="930431" cy="307777"/>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charset="0"/>
                <a:ea typeface="ＭＳ Ｐゴシック" pitchFamily="-107" charset="-128"/>
                <a:cs typeface="+mn-cs"/>
              </a:rPr>
              <a:t>FURKA</a:t>
            </a:r>
          </a:p>
        </p:txBody>
      </p:sp>
      <p:cxnSp>
        <p:nvCxnSpPr>
          <p:cNvPr id="26" name="Straight Arrow Connector 25"/>
          <p:cNvCxnSpPr>
            <a:stCxn id="9" idx="3"/>
            <a:endCxn id="12" idx="1"/>
          </p:cNvCxnSpPr>
          <p:nvPr/>
        </p:nvCxnSpPr>
        <p:spPr>
          <a:xfrm>
            <a:off x="2785125" y="2976210"/>
            <a:ext cx="2617465" cy="0"/>
          </a:xfrm>
          <a:prstGeom prst="straightConnector1">
            <a:avLst/>
          </a:prstGeom>
          <a:ln w="381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1" idx="2"/>
            <a:endCxn id="15" idx="0"/>
          </p:cNvCxnSpPr>
          <p:nvPr/>
        </p:nvCxnSpPr>
        <p:spPr>
          <a:xfrm flipH="1">
            <a:off x="6286911" y="4029439"/>
            <a:ext cx="1" cy="694218"/>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12" idx="3"/>
            <a:endCxn id="14" idx="3"/>
          </p:cNvCxnSpPr>
          <p:nvPr/>
        </p:nvCxnSpPr>
        <p:spPr>
          <a:xfrm flipH="1">
            <a:off x="3687133" y="2976210"/>
            <a:ext cx="3484099" cy="2788140"/>
          </a:xfrm>
          <a:prstGeom prst="bentConnector3">
            <a:avLst>
              <a:gd name="adj1" fmla="val -41784"/>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1" idx="0"/>
            <a:endCxn id="12" idx="2"/>
          </p:cNvCxnSpPr>
          <p:nvPr/>
        </p:nvCxnSpPr>
        <p:spPr>
          <a:xfrm flipH="1" flipV="1">
            <a:off x="6286911" y="3176265"/>
            <a:ext cx="1" cy="453064"/>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446180" y="4211392"/>
            <a:ext cx="1088003" cy="307777"/>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charset="0"/>
                <a:ea typeface="ＭＳ Ｐゴシック" pitchFamily="-107" charset="-128"/>
                <a:cs typeface="+mn-cs"/>
              </a:rPr>
              <a:t>GRIMSEL</a:t>
            </a:r>
          </a:p>
        </p:txBody>
      </p:sp>
      <p:sp>
        <p:nvSpPr>
          <p:cNvPr id="49" name="TextBox 48"/>
          <p:cNvSpPr txBox="1"/>
          <p:nvPr/>
        </p:nvSpPr>
        <p:spPr>
          <a:xfrm>
            <a:off x="5755454" y="5834346"/>
            <a:ext cx="1381452" cy="738664"/>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prstClr val="black"/>
                </a:solidFill>
                <a:effectLst/>
                <a:uLnTx/>
                <a:uFillTx/>
                <a:latin typeface="Arial" charset="0"/>
                <a:ea typeface="ＭＳ Ｐゴシック" pitchFamily="-107" charset="-128"/>
                <a:cs typeface="+mn-cs"/>
              </a:rPr>
              <a:t>NDFileTIFF</a:t>
            </a:r>
            <a:endParaRPr kumimoji="0" lang="en-US" sz="1400" b="1" i="0" u="none" strike="noStrike" kern="1200" cap="none" spc="0" normalizeH="0" baseline="0" noProof="0" dirty="0" smtClean="0">
              <a:ln>
                <a:noFill/>
              </a:ln>
              <a:solidFill>
                <a:prstClr val="black"/>
              </a:solidFill>
              <a:effectLst/>
              <a:uLnTx/>
              <a:uFillTx/>
              <a:latin typeface="Arial" charset="0"/>
              <a:ea typeface="ＭＳ Ｐゴシック" pitchFamily="-107"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charset="0"/>
                <a:ea typeface="ＭＳ Ｐゴシック" pitchFamily="-107" charset="-128"/>
                <a:cs typeface="+mn-cs"/>
              </a:rPr>
              <a:t>NDFileHDF5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charset="0"/>
                <a:ea typeface="ＭＳ Ｐゴシック" pitchFamily="-107" charset="-128"/>
                <a:cs typeface="+mn-cs"/>
              </a:rPr>
              <a:t>etc.</a:t>
            </a:r>
          </a:p>
        </p:txBody>
      </p:sp>
      <p:cxnSp>
        <p:nvCxnSpPr>
          <p:cNvPr id="97" name="Straight Arrow Connector 96"/>
          <p:cNvCxnSpPr>
            <a:stCxn id="11" idx="2"/>
            <a:endCxn id="14" idx="0"/>
          </p:cNvCxnSpPr>
          <p:nvPr/>
        </p:nvCxnSpPr>
        <p:spPr>
          <a:xfrm flipH="1">
            <a:off x="2013741" y="4029439"/>
            <a:ext cx="4273171" cy="1534856"/>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3412445" y="3429274"/>
            <a:ext cx="802996" cy="307777"/>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charset="0"/>
                <a:ea typeface="ＭＳ Ｐゴシック" pitchFamily="-107" charset="-128"/>
                <a:cs typeface="+mn-cs"/>
              </a:rPr>
              <a:t>10GBit</a:t>
            </a:r>
            <a:endParaRPr kumimoji="0" lang="en-US" sz="1400" b="1" i="0" u="none" strike="noStrike" kern="1200" cap="none" spc="0" normalizeH="0" baseline="0" noProof="0" dirty="0">
              <a:ln>
                <a:noFill/>
              </a:ln>
              <a:solidFill>
                <a:prstClr val="black"/>
              </a:solidFill>
              <a:effectLst/>
              <a:uLnTx/>
              <a:uFillTx/>
              <a:latin typeface="Arial" charset="0"/>
              <a:ea typeface="ＭＳ Ｐゴシック" pitchFamily="-107" charset="-128"/>
              <a:cs typeface="+mn-cs"/>
            </a:endParaRPr>
          </a:p>
        </p:txBody>
      </p:sp>
      <p:sp>
        <p:nvSpPr>
          <p:cNvPr id="27" name="TextBox 26"/>
          <p:cNvSpPr txBox="1"/>
          <p:nvPr/>
        </p:nvSpPr>
        <p:spPr>
          <a:xfrm>
            <a:off x="298806" y="3253129"/>
            <a:ext cx="1600587" cy="307777"/>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charset="0"/>
                <a:ea typeface="ＭＳ Ｐゴシック" pitchFamily="-107" charset="-128"/>
                <a:cs typeface="+mn-cs"/>
              </a:rPr>
              <a:t>TIFF or CBF files</a:t>
            </a:r>
          </a:p>
        </p:txBody>
      </p:sp>
    </p:spTree>
    <p:extLst>
      <p:ext uri="{BB962C8B-B14F-4D97-AF65-F5344CB8AC3E}">
        <p14:creationId xmlns:p14="http://schemas.microsoft.com/office/powerpoint/2010/main" val="27547286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endParaRPr lang="en-US"/>
          </a:p>
        </p:txBody>
      </p:sp>
      <p:pic>
        <p:nvPicPr>
          <p:cNvPr id="4" name="Picture 3"/>
          <p:cNvPicPr>
            <a:picLocks noChangeAspect="1"/>
          </p:cNvPicPr>
          <p:nvPr/>
        </p:nvPicPr>
        <p:blipFill>
          <a:blip r:embed="rId2"/>
          <a:stretch>
            <a:fillRect/>
          </a:stretch>
        </p:blipFill>
        <p:spPr>
          <a:xfrm>
            <a:off x="759502" y="204540"/>
            <a:ext cx="7740843" cy="6400800"/>
          </a:xfrm>
          <a:prstGeom prst="rect">
            <a:avLst/>
          </a:prstGeom>
        </p:spPr>
      </p:pic>
    </p:spTree>
    <p:extLst>
      <p:ext uri="{BB962C8B-B14F-4D97-AF65-F5344CB8AC3E}">
        <p14:creationId xmlns:p14="http://schemas.microsoft.com/office/powerpoint/2010/main" val="2877227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3519" y="336216"/>
            <a:ext cx="7764379" cy="6277276"/>
          </a:xfrm>
        </p:spPr>
      </p:pic>
    </p:spTree>
    <p:extLst>
      <p:ext uri="{BB962C8B-B14F-4D97-AF65-F5344CB8AC3E}">
        <p14:creationId xmlns:p14="http://schemas.microsoft.com/office/powerpoint/2010/main" val="1865983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78224" y="228600"/>
            <a:ext cx="8189259"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i="0" dirty="0" smtClean="0">
                <a:solidFill>
                  <a:srgbClr val="4472C4"/>
                </a:solidFill>
              </a:rPr>
              <a:t>Pilatus </a:t>
            </a:r>
            <a:r>
              <a:rPr lang="en-US" sz="2400" i="0" dirty="0" err="1" smtClean="0">
                <a:solidFill>
                  <a:srgbClr val="4472C4"/>
                </a:solidFill>
              </a:rPr>
              <a:t>CdTe</a:t>
            </a:r>
            <a:r>
              <a:rPr lang="en-US" sz="2400" i="0" dirty="0" smtClean="0">
                <a:solidFill>
                  <a:srgbClr val="4472C4"/>
                </a:solidFill>
              </a:rPr>
              <a:t> Flat </a:t>
            </a:r>
            <a:r>
              <a:rPr lang="en-US" sz="2400" i="0" dirty="0">
                <a:solidFill>
                  <a:srgbClr val="4472C4"/>
                </a:solidFill>
              </a:rPr>
              <a:t>F</a:t>
            </a:r>
            <a:r>
              <a:rPr lang="en-US" sz="2400" i="0" dirty="0" smtClean="0">
                <a:solidFill>
                  <a:srgbClr val="4472C4"/>
                </a:solidFill>
              </a:rPr>
              <a:t>ield </a:t>
            </a:r>
            <a:r>
              <a:rPr lang="en-US" sz="2400" i="0" dirty="0">
                <a:solidFill>
                  <a:srgbClr val="4472C4"/>
                </a:solidFill>
              </a:rPr>
              <a:t>I</a:t>
            </a:r>
            <a:r>
              <a:rPr lang="en-US" sz="2400" i="0" dirty="0" smtClean="0">
                <a:solidFill>
                  <a:srgbClr val="4472C4"/>
                </a:solidFill>
              </a:rPr>
              <a:t>ssues</a:t>
            </a:r>
            <a:endParaRPr kumimoji="0" lang="en-US" sz="2400" b="1" i="0" u="none" strike="noStrike" kern="1200" cap="none" spc="0" normalizeH="0" baseline="0" noProof="0" dirty="0">
              <a:ln>
                <a:noFill/>
              </a:ln>
              <a:solidFill>
                <a:srgbClr val="4472C4"/>
              </a:solidFill>
              <a:effectLst/>
              <a:uLnTx/>
              <a:uFillTx/>
            </a:endParaRPr>
          </a:p>
        </p:txBody>
      </p:sp>
      <p:sp>
        <p:nvSpPr>
          <p:cNvPr id="2" name="TextBox 1"/>
          <p:cNvSpPr txBox="1"/>
          <p:nvPr/>
        </p:nvSpPr>
        <p:spPr>
          <a:xfrm>
            <a:off x="578224" y="1167063"/>
            <a:ext cx="7699502" cy="3785652"/>
          </a:xfrm>
          <a:prstGeom prst="rect">
            <a:avLst/>
          </a:prstGeom>
          <a:noFill/>
        </p:spPr>
        <p:txBody>
          <a:bodyPr wrap="square" rtlCol="0">
            <a:spAutoFit/>
          </a:bodyPr>
          <a:lstStyle/>
          <a:p>
            <a:r>
              <a:rPr lang="en-US" sz="2400" b="0" i="0" dirty="0" smtClean="0"/>
              <a:t>We observe systematic </a:t>
            </a:r>
            <a:r>
              <a:rPr lang="en-US" sz="2400" b="0" i="0" dirty="0"/>
              <a:t>structure in the images </a:t>
            </a:r>
            <a:r>
              <a:rPr lang="en-US" sz="2400" b="0" i="0" dirty="0" smtClean="0"/>
              <a:t>that </a:t>
            </a:r>
            <a:r>
              <a:rPr lang="en-US" sz="2400" b="0" i="0" dirty="0"/>
              <a:t>are not corrected with the </a:t>
            </a:r>
            <a:r>
              <a:rPr lang="en-US" sz="2400" b="0" i="0" dirty="0" err="1"/>
              <a:t>camserver</a:t>
            </a:r>
            <a:r>
              <a:rPr lang="en-US" sz="2400" b="0" i="0" dirty="0"/>
              <a:t> flat field correction.</a:t>
            </a:r>
          </a:p>
          <a:p>
            <a:endParaRPr lang="en-US" sz="2400" b="0" i="0" dirty="0" smtClean="0"/>
          </a:p>
          <a:p>
            <a:r>
              <a:rPr lang="en-US" sz="2400" b="0" i="0" dirty="0" smtClean="0"/>
              <a:t>Experimental </a:t>
            </a:r>
            <a:r>
              <a:rPr lang="en-US" sz="2400" b="0" i="0" dirty="0"/>
              <a:t>conditions:</a:t>
            </a:r>
          </a:p>
          <a:p>
            <a:pPr marL="342900" indent="-342900">
              <a:buFont typeface="Arial" panose="020B0604020202020204" pitchFamily="34" charset="0"/>
              <a:buChar char="•"/>
            </a:pPr>
            <a:r>
              <a:rPr lang="en-US" sz="2400" b="0" i="0" dirty="0"/>
              <a:t>Beam energy: 37 keV</a:t>
            </a:r>
          </a:p>
          <a:p>
            <a:pPr marL="342900" indent="-342900">
              <a:buFont typeface="Arial" panose="020B0604020202020204" pitchFamily="34" charset="0"/>
              <a:buChar char="•"/>
            </a:pPr>
            <a:r>
              <a:rPr lang="en-US" sz="2400" b="0" i="0" dirty="0"/>
              <a:t>Pilatus threshold 18.5 keV</a:t>
            </a:r>
          </a:p>
          <a:p>
            <a:pPr marL="342900" indent="-342900">
              <a:buFont typeface="Arial" panose="020B0604020202020204" pitchFamily="34" charset="0"/>
              <a:buChar char="•"/>
            </a:pPr>
            <a:r>
              <a:rPr lang="en-US" sz="2400" b="0" i="0" dirty="0"/>
              <a:t>Collection time: 60 seconds</a:t>
            </a:r>
          </a:p>
          <a:p>
            <a:pPr marL="342900" indent="-342900">
              <a:buFont typeface="Arial" panose="020B0604020202020204" pitchFamily="34" charset="0"/>
              <a:buChar char="•"/>
            </a:pPr>
            <a:r>
              <a:rPr lang="en-US" sz="2400" b="0" i="0" dirty="0"/>
              <a:t>Data files: 5 files, Fe3O4_047.tif through Fe3O4_051.tif.</a:t>
            </a:r>
          </a:p>
          <a:p>
            <a:pPr marL="342900" indent="-342900">
              <a:buFont typeface="Arial" panose="020B0604020202020204" pitchFamily="34" charset="0"/>
              <a:buChar char="•"/>
            </a:pPr>
            <a:endParaRPr lang="en-US" sz="2400" b="0" i="0" dirty="0"/>
          </a:p>
        </p:txBody>
      </p:sp>
    </p:spTree>
    <p:extLst>
      <p:ext uri="{BB962C8B-B14F-4D97-AF65-F5344CB8AC3E}">
        <p14:creationId xmlns:p14="http://schemas.microsoft.com/office/powerpoint/2010/main" val="12548500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78224" y="156408"/>
            <a:ext cx="8189259" cy="461665"/>
          </a:xfrm>
          <a:prstGeom prst="rect">
            <a:avLst/>
          </a:prstGeom>
          <a:noFill/>
        </p:spPr>
        <p:txBody>
          <a:bodyPr wrap="square" rtlCol="0">
            <a:spAutoFit/>
          </a:bodyPr>
          <a:lstStyle/>
          <a:p>
            <a:pPr lvl="0" algn="ctr">
              <a:defRPr/>
            </a:pPr>
            <a:r>
              <a:rPr lang="en-US" sz="2400" i="0" dirty="0">
                <a:solidFill>
                  <a:srgbClr val="4472C4"/>
                </a:solidFill>
              </a:rPr>
              <a:t>Fe3O4_047.tif displayed from 0 to 50000 counts</a:t>
            </a:r>
            <a:endParaRPr kumimoji="0" lang="en-US" sz="2400" b="1" i="0" u="none" strike="noStrike" kern="1200" cap="none" spc="0" normalizeH="0" baseline="0" noProof="0" dirty="0">
              <a:ln>
                <a:noFill/>
              </a:ln>
              <a:solidFill>
                <a:srgbClr val="4472C4"/>
              </a:solidFill>
              <a:effectLst/>
              <a:uLnTx/>
              <a:uFillTx/>
            </a:endParaRPr>
          </a:p>
        </p:txBody>
      </p:sp>
      <p:pic>
        <p:nvPicPr>
          <p:cNvPr id="6" name="Picture 5"/>
          <p:cNvPicPr>
            <a:picLocks noChangeAspect="1"/>
          </p:cNvPicPr>
          <p:nvPr/>
        </p:nvPicPr>
        <p:blipFill>
          <a:blip r:embed="rId2"/>
          <a:stretch>
            <a:fillRect/>
          </a:stretch>
        </p:blipFill>
        <p:spPr>
          <a:xfrm>
            <a:off x="1768643" y="690265"/>
            <a:ext cx="5436007" cy="5943600"/>
          </a:xfrm>
          <a:prstGeom prst="rect">
            <a:avLst/>
          </a:prstGeom>
        </p:spPr>
      </p:pic>
    </p:spTree>
    <p:extLst>
      <p:ext uri="{BB962C8B-B14F-4D97-AF65-F5344CB8AC3E}">
        <p14:creationId xmlns:p14="http://schemas.microsoft.com/office/powerpoint/2010/main" val="3317297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78224" y="156408"/>
            <a:ext cx="8189259" cy="830997"/>
          </a:xfrm>
          <a:prstGeom prst="rect">
            <a:avLst/>
          </a:prstGeom>
          <a:noFill/>
        </p:spPr>
        <p:txBody>
          <a:bodyPr wrap="square" rtlCol="0">
            <a:spAutoFit/>
          </a:bodyPr>
          <a:lstStyle/>
          <a:p>
            <a:pPr lvl="0" algn="ctr">
              <a:defRPr/>
            </a:pPr>
            <a:r>
              <a:rPr lang="en-US" sz="2400" i="0" dirty="0" smtClean="0">
                <a:solidFill>
                  <a:srgbClr val="4472C4"/>
                </a:solidFill>
              </a:rPr>
              <a:t>Flat </a:t>
            </a:r>
            <a:r>
              <a:rPr lang="en-US" sz="2400" i="0" dirty="0">
                <a:solidFill>
                  <a:srgbClr val="4472C4"/>
                </a:solidFill>
              </a:rPr>
              <a:t>field file </a:t>
            </a:r>
            <a:r>
              <a:rPr lang="en-US" sz="2400" i="0" dirty="0" smtClean="0">
                <a:solidFill>
                  <a:srgbClr val="4472C4"/>
                </a:solidFill>
              </a:rPr>
              <a:t>FF_p0_E37000_T18500_vrf_m0p100.tif</a:t>
            </a:r>
          </a:p>
          <a:p>
            <a:pPr lvl="0" algn="ctr">
              <a:defRPr/>
            </a:pPr>
            <a:r>
              <a:rPr lang="en-US" sz="2400" i="0" dirty="0" smtClean="0">
                <a:solidFill>
                  <a:srgbClr val="4472C4"/>
                </a:solidFill>
              </a:rPr>
              <a:t> Displayed </a:t>
            </a:r>
            <a:r>
              <a:rPr lang="en-US" sz="2400" i="0" dirty="0">
                <a:solidFill>
                  <a:srgbClr val="4472C4"/>
                </a:solidFill>
              </a:rPr>
              <a:t>over intensity range 0.90 to 1.10.</a:t>
            </a:r>
            <a:endParaRPr kumimoji="0" lang="en-US" sz="2400" b="1" i="0" u="none" strike="noStrike" kern="1200" cap="none" spc="0" normalizeH="0" baseline="0" noProof="0" dirty="0">
              <a:ln>
                <a:noFill/>
              </a:ln>
              <a:solidFill>
                <a:srgbClr val="4472C4"/>
              </a:solidFill>
              <a:effectLst/>
              <a:uLnTx/>
              <a:uFillTx/>
            </a:endParaRPr>
          </a:p>
        </p:txBody>
      </p:sp>
      <p:pic>
        <p:nvPicPr>
          <p:cNvPr id="5" name="Picture 4"/>
          <p:cNvPicPr>
            <a:picLocks noChangeAspect="1"/>
          </p:cNvPicPr>
          <p:nvPr/>
        </p:nvPicPr>
        <p:blipFill>
          <a:blip r:embed="rId2"/>
          <a:stretch>
            <a:fillRect/>
          </a:stretch>
        </p:blipFill>
        <p:spPr>
          <a:xfrm>
            <a:off x="2045381" y="1202721"/>
            <a:ext cx="5018344" cy="5486400"/>
          </a:xfrm>
          <a:prstGeom prst="rect">
            <a:avLst/>
          </a:prstGeom>
        </p:spPr>
      </p:pic>
      <p:cxnSp>
        <p:nvCxnSpPr>
          <p:cNvPr id="8" name="Straight Arrow Connector 7"/>
          <p:cNvCxnSpPr>
            <a:stCxn id="11" idx="3"/>
          </p:cNvCxnSpPr>
          <p:nvPr/>
        </p:nvCxnSpPr>
        <p:spPr>
          <a:xfrm flipV="1">
            <a:off x="1672388" y="2701548"/>
            <a:ext cx="1203161" cy="30777"/>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4379" y="2563048"/>
            <a:ext cx="1528009" cy="338554"/>
          </a:xfrm>
          <a:prstGeom prst="rect">
            <a:avLst/>
          </a:prstGeom>
          <a:noFill/>
        </p:spPr>
        <p:txBody>
          <a:bodyPr wrap="square" rtlCol="0">
            <a:spAutoFit/>
          </a:bodyPr>
          <a:lstStyle/>
          <a:p>
            <a:r>
              <a:rPr lang="en-US" sz="1600" b="0" i="0" dirty="0" smtClean="0"/>
              <a:t>Study this chip</a:t>
            </a:r>
            <a:endParaRPr lang="en-US" sz="1600" b="0" i="0" dirty="0"/>
          </a:p>
        </p:txBody>
      </p:sp>
    </p:spTree>
    <p:extLst>
      <p:ext uri="{BB962C8B-B14F-4D97-AF65-F5344CB8AC3E}">
        <p14:creationId xmlns:p14="http://schemas.microsoft.com/office/powerpoint/2010/main" val="32868861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19878" y="156408"/>
            <a:ext cx="8547606" cy="830997"/>
          </a:xfrm>
          <a:prstGeom prst="rect">
            <a:avLst/>
          </a:prstGeom>
          <a:noFill/>
        </p:spPr>
        <p:txBody>
          <a:bodyPr wrap="square" rtlCol="0">
            <a:spAutoFit/>
          </a:bodyPr>
          <a:lstStyle/>
          <a:p>
            <a:pPr lvl="0" algn="ctr">
              <a:defRPr/>
            </a:pPr>
            <a:r>
              <a:rPr lang="en-US" sz="2400" i="0" dirty="0" smtClean="0">
                <a:solidFill>
                  <a:srgbClr val="4472C4"/>
                </a:solidFill>
              </a:rPr>
              <a:t>Chip [3,2] in 5 </a:t>
            </a:r>
            <a:r>
              <a:rPr lang="en-US" sz="2400" i="0" dirty="0">
                <a:solidFill>
                  <a:srgbClr val="4472C4"/>
                </a:solidFill>
              </a:rPr>
              <a:t>S</a:t>
            </a:r>
            <a:r>
              <a:rPr lang="en-US" sz="2400" i="0" dirty="0" smtClean="0">
                <a:solidFill>
                  <a:srgbClr val="4472C4"/>
                </a:solidFill>
              </a:rPr>
              <a:t>eparate Measurements</a:t>
            </a:r>
          </a:p>
          <a:p>
            <a:pPr lvl="0" algn="ctr">
              <a:defRPr/>
            </a:pPr>
            <a:r>
              <a:rPr kumimoji="0" lang="en-US" sz="2400" b="1" i="0" u="none" strike="noStrike" kern="1200" cap="none" spc="0" normalizeH="0" baseline="0" noProof="0" dirty="0" smtClean="0">
                <a:ln>
                  <a:noFill/>
                </a:ln>
                <a:solidFill>
                  <a:srgbClr val="4472C4"/>
                </a:solidFill>
                <a:effectLst/>
                <a:uLnTx/>
                <a:uFillTx/>
              </a:rPr>
              <a:t>Displayed</a:t>
            </a:r>
            <a:r>
              <a:rPr kumimoji="0" lang="en-US" sz="2400" b="1" i="0" u="none" strike="noStrike" kern="1200" cap="none" spc="0" normalizeH="0" noProof="0" dirty="0" smtClean="0">
                <a:ln>
                  <a:noFill/>
                </a:ln>
                <a:solidFill>
                  <a:srgbClr val="4472C4"/>
                </a:solidFill>
                <a:effectLst/>
                <a:uLnTx/>
                <a:uFillTx/>
              </a:rPr>
              <a:t> over range 0.8 to 1.2 of mean (34,300 counts)</a:t>
            </a:r>
            <a:endParaRPr kumimoji="0" lang="en-US" sz="2400" b="1" i="0" u="none" strike="noStrike" kern="1200" cap="none" spc="0" normalizeH="0" baseline="0" noProof="0" dirty="0">
              <a:ln>
                <a:noFill/>
              </a:ln>
              <a:solidFill>
                <a:srgbClr val="4472C4"/>
              </a:solidFill>
              <a:effectLst/>
              <a:uLnTx/>
              <a:uFillTx/>
            </a:endParaRPr>
          </a:p>
        </p:txBody>
      </p:sp>
      <p:pic>
        <p:nvPicPr>
          <p:cNvPr id="4" name="Picture 3"/>
          <p:cNvPicPr>
            <a:picLocks noChangeAspect="1"/>
          </p:cNvPicPr>
          <p:nvPr/>
        </p:nvPicPr>
        <p:blipFill>
          <a:blip r:embed="rId2"/>
          <a:stretch>
            <a:fillRect/>
          </a:stretch>
        </p:blipFill>
        <p:spPr>
          <a:xfrm>
            <a:off x="150281" y="1134312"/>
            <a:ext cx="8686800" cy="2863118"/>
          </a:xfrm>
          <a:prstGeom prst="rect">
            <a:avLst/>
          </a:prstGeom>
        </p:spPr>
      </p:pic>
      <p:sp>
        <p:nvSpPr>
          <p:cNvPr id="2" name="Rectangle 1"/>
          <p:cNvSpPr/>
          <p:nvPr/>
        </p:nvSpPr>
        <p:spPr>
          <a:xfrm>
            <a:off x="219879" y="4233963"/>
            <a:ext cx="8617202" cy="2485809"/>
          </a:xfrm>
          <a:prstGeom prst="rect">
            <a:avLst/>
          </a:prstGeom>
        </p:spPr>
        <p:txBody>
          <a:bodyPr wrap="square">
            <a:spAutoFit/>
          </a:bodyPr>
          <a:lstStyle/>
          <a:p>
            <a:pPr marL="0" marR="0">
              <a:lnSpc>
                <a:spcPct val="115000"/>
              </a:lnSpc>
              <a:spcBef>
                <a:spcPts val="0"/>
              </a:spcBef>
              <a:spcAft>
                <a:spcPts val="1000"/>
              </a:spcAft>
            </a:pPr>
            <a:r>
              <a:rPr lang="en-US" sz="1600" b="0" i="0" dirty="0" smtClean="0">
                <a:latin typeface="Arial" panose="020B0604020202020204" pitchFamily="34" charset="0"/>
                <a:ea typeface="Calibri" panose="020F0502020204030204" pitchFamily="34" charset="0"/>
                <a:cs typeface="Arial" panose="020B0604020202020204" pitchFamily="34" charset="0"/>
              </a:rPr>
              <a:t>These </a:t>
            </a:r>
            <a:r>
              <a:rPr lang="en-US" sz="1600" b="0" i="0" dirty="0">
                <a:latin typeface="Arial" panose="020B0604020202020204" pitchFamily="34" charset="0"/>
                <a:ea typeface="Calibri" panose="020F0502020204030204" pitchFamily="34" charset="0"/>
                <a:cs typeface="Arial" panose="020B0604020202020204" pitchFamily="34" charset="0"/>
              </a:rPr>
              <a:t>images </a:t>
            </a:r>
            <a:r>
              <a:rPr lang="en-US" sz="1600" b="0" i="0" dirty="0" smtClean="0">
                <a:latin typeface="Arial" panose="020B0604020202020204" pitchFamily="34" charset="0"/>
                <a:ea typeface="Calibri" panose="020F0502020204030204" pitchFamily="34" charset="0"/>
                <a:cs typeface="Arial" panose="020B0604020202020204" pitchFamily="34" charset="0"/>
              </a:rPr>
              <a:t>have </a:t>
            </a:r>
            <a:r>
              <a:rPr lang="en-US" sz="1600" b="0" i="0" dirty="0">
                <a:latin typeface="Arial" panose="020B0604020202020204" pitchFamily="34" charset="0"/>
                <a:ea typeface="Calibri" panose="020F0502020204030204" pitchFamily="34" charset="0"/>
                <a:cs typeface="Arial" panose="020B0604020202020204" pitchFamily="34" charset="0"/>
              </a:rPr>
              <a:t>an overall variation in intensity, brighter in the lower right, and darker in the upper left, due to the x-ray scattering from the sample.  To remove this effect and enhance the high-frequency structure of the systematic variations, the images were corrected as follows:</a:t>
            </a:r>
            <a:endParaRPr lang="en-US" sz="1400" b="0" i="0" dirty="0">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600" b="0" i="0" dirty="0">
                <a:latin typeface="Arial" panose="020B0604020202020204" pitchFamily="34" charset="0"/>
                <a:ea typeface="Calibri" panose="020F0502020204030204" pitchFamily="34" charset="0"/>
                <a:cs typeface="Arial" panose="020B0604020202020204" pitchFamily="34" charset="0"/>
              </a:rPr>
              <a:t>The average of the 5 images in Figure 3 was computed.</a:t>
            </a:r>
            <a:endParaRPr lang="en-US" sz="1400" b="0" i="0" dirty="0">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600" b="0" i="0" dirty="0">
                <a:latin typeface="Arial" panose="020B0604020202020204" pitchFamily="34" charset="0"/>
                <a:ea typeface="Calibri" panose="020F0502020204030204" pitchFamily="34" charset="0"/>
                <a:cs typeface="Arial" panose="020B0604020202020204" pitchFamily="34" charset="0"/>
              </a:rPr>
              <a:t>This average image was smoothed with a 20x20 boxcar filter.</a:t>
            </a:r>
            <a:endParaRPr lang="en-US" sz="1400" b="0" i="0" dirty="0">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600" b="0" i="0" dirty="0">
                <a:latin typeface="Arial" panose="020B0604020202020204" pitchFamily="34" charset="0"/>
                <a:ea typeface="Calibri" panose="020F0502020204030204" pitchFamily="34" charset="0"/>
                <a:cs typeface="Arial" panose="020B0604020202020204" pitchFamily="34" charset="0"/>
              </a:rPr>
              <a:t>This smoothed image was subtracted from each of the 5 images.  </a:t>
            </a:r>
            <a:endParaRPr lang="en-US" sz="1400" b="0" i="0" dirty="0">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1000"/>
              </a:spcAft>
              <a:buFont typeface="+mj-lt"/>
              <a:buAutoNum type="arabicPeriod"/>
            </a:pPr>
            <a:r>
              <a:rPr lang="en-US" sz="1600" b="0" i="0" dirty="0">
                <a:latin typeface="Arial" panose="020B0604020202020204" pitchFamily="34" charset="0"/>
                <a:ea typeface="Calibri" panose="020F0502020204030204" pitchFamily="34" charset="0"/>
                <a:cs typeface="Arial" panose="020B0604020202020204" pitchFamily="34" charset="0"/>
              </a:rPr>
              <a:t>The mean value of the smoothed image was added to the difference computed in step 3.</a:t>
            </a:r>
            <a:endParaRPr lang="en-US" sz="1400" b="0" i="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97905570"/>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1"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1" u="none" strike="noStrike" cap="none" normalizeH="0" baseline="0">
            <a:ln>
              <a:noFill/>
            </a:ln>
            <a:solidFill>
              <a:schemeClr val="tx1"/>
            </a:solidFill>
            <a:effectLst/>
            <a:latin typeface="Arial" pitchFamily="-107" charset="0"/>
          </a:defRPr>
        </a:defPPr>
      </a:lstStyle>
    </a:lnDef>
  </a:objectDefaults>
  <a:extraClrSchemeLst>
    <a:extraClrScheme>
      <a:clrScheme name="Blank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\\CARS4\server\WIN32APP\MSOffice\Template\BLANK.POT</Template>
  <TotalTime>40340</TotalTime>
  <Words>1829</Words>
  <Application>Microsoft Office PowerPoint</Application>
  <PresentationFormat>On-screen Show (4:3)</PresentationFormat>
  <Paragraphs>286</Paragraphs>
  <Slides>29</Slides>
  <Notes>6</Notes>
  <HiddenSlides>0</HiddenSlides>
  <MMClips>0</MMClips>
  <ScaleCrop>false</ScaleCrop>
  <HeadingPairs>
    <vt:vector size="8" baseType="variant">
      <vt:variant>
        <vt:lpstr>Fonts Used</vt:lpstr>
      </vt:variant>
      <vt:variant>
        <vt:i4>11</vt:i4>
      </vt:variant>
      <vt:variant>
        <vt:lpstr>Theme</vt:lpstr>
      </vt:variant>
      <vt:variant>
        <vt:i4>11</vt:i4>
      </vt:variant>
      <vt:variant>
        <vt:lpstr>Embedded OLE Servers</vt:lpstr>
      </vt:variant>
      <vt:variant>
        <vt:i4>1</vt:i4>
      </vt:variant>
      <vt:variant>
        <vt:lpstr>Slide Titles</vt:lpstr>
      </vt:variant>
      <vt:variant>
        <vt:i4>29</vt:i4>
      </vt:variant>
    </vt:vector>
  </HeadingPairs>
  <TitlesOfParts>
    <vt:vector size="52" baseType="lpstr">
      <vt:lpstr>ＭＳ Ｐゴシック</vt:lpstr>
      <vt:lpstr>新細明體</vt:lpstr>
      <vt:lpstr>Arial</vt:lpstr>
      <vt:lpstr>Calibri</vt:lpstr>
      <vt:lpstr>Calibri Light</vt:lpstr>
      <vt:lpstr>Cambria Math</vt:lpstr>
      <vt:lpstr>Comic Sans MS</vt:lpstr>
      <vt:lpstr>Symbol</vt:lpstr>
      <vt:lpstr>Times</vt:lpstr>
      <vt:lpstr>Times New Roman</vt:lpstr>
      <vt:lpstr>Wingdings</vt:lpstr>
      <vt:lpstr>Blank</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Graph</vt:lpstr>
      <vt:lpstr>Pilatus3 X 1M CdTe Detector</vt:lpstr>
      <vt:lpstr>Pilatus3 X 1M CdTe Detector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Instrumentation at ChemMatCARS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Nancy Lazarz</dc:creator>
  <cp:lastModifiedBy>Mark Rivers</cp:lastModifiedBy>
  <cp:revision>538</cp:revision>
  <cp:lastPrinted>1999-05-21T17:15:31Z</cp:lastPrinted>
  <dcterms:created xsi:type="dcterms:W3CDTF">1995-06-17T23:31:02Z</dcterms:created>
  <dcterms:modified xsi:type="dcterms:W3CDTF">2018-03-07T19:47:34Z</dcterms:modified>
</cp:coreProperties>
</file>