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6" r:id="rId2"/>
    <p:sldId id="341" r:id="rId3"/>
    <p:sldId id="343" r:id="rId4"/>
    <p:sldId id="406" r:id="rId5"/>
    <p:sldId id="485" r:id="rId6"/>
    <p:sldId id="486" r:id="rId7"/>
    <p:sldId id="418" r:id="rId8"/>
    <p:sldId id="450" r:id="rId9"/>
    <p:sldId id="574" r:id="rId10"/>
    <p:sldId id="540" r:id="rId11"/>
    <p:sldId id="546" r:id="rId12"/>
    <p:sldId id="488" r:id="rId13"/>
    <p:sldId id="500" r:id="rId14"/>
    <p:sldId id="424" r:id="rId15"/>
    <p:sldId id="425" r:id="rId16"/>
    <p:sldId id="411" r:id="rId17"/>
    <p:sldId id="412" r:id="rId18"/>
    <p:sldId id="429" r:id="rId19"/>
    <p:sldId id="415" r:id="rId20"/>
    <p:sldId id="416" r:id="rId21"/>
    <p:sldId id="490" r:id="rId22"/>
    <p:sldId id="491" r:id="rId23"/>
    <p:sldId id="458" r:id="rId24"/>
    <p:sldId id="459" r:id="rId25"/>
    <p:sldId id="492" r:id="rId26"/>
    <p:sldId id="477" r:id="rId27"/>
    <p:sldId id="479" r:id="rId28"/>
    <p:sldId id="552" r:id="rId29"/>
    <p:sldId id="562" r:id="rId30"/>
    <p:sldId id="563" r:id="rId31"/>
    <p:sldId id="397" r:id="rId32"/>
    <p:sldId id="471" r:id="rId33"/>
    <p:sldId id="531" r:id="rId34"/>
    <p:sldId id="484" r:id="rId35"/>
    <p:sldId id="378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0000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2" autoAdjust="0"/>
    <p:restoredTop sz="94619" autoAdjust="0"/>
  </p:normalViewPr>
  <p:slideViewPr>
    <p:cSldViewPr>
      <p:cViewPr varScale="1">
        <p:scale>
          <a:sx n="121" d="100"/>
          <a:sy n="121" d="100"/>
        </p:scale>
        <p:origin x="7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algn="r"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2AB5AE8-86E7-431D-AEC0-D85A49433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2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2838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3475038"/>
            <a:ext cx="7683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fld id="{B8E0E2A7-053D-42E8-A3A0-874E43725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876705-5372-40B3-B970-C360F89E27C4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664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EF73D8-246D-430B-BA76-89C02C17351E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3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EF73D8-246D-430B-BA76-89C02C17351E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394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4E3351-8CA1-458B-A57E-2843601CA1EC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82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F07ED0-7336-4150-8DD4-8633D430AF1B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5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73F5E0-72C6-46B5-91EC-9713E63EC857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54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A79AF-52DB-413F-A45C-E0AFE7FE9E45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35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251887-9007-4225-B937-CC4BC7C7A7D6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83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3F3334-D89D-4FF6-906C-2331DE4AE22E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33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B6992-C30E-4886-8BEF-F6C511B61946}" type="slidenum">
              <a:rPr lang="en-US" altLang="en-US" sz="1300" smtClean="0"/>
              <a:pPr/>
              <a:t>18</a:t>
            </a:fld>
            <a:endParaRPr lang="en-US" altLang="en-US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777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AC8B94-B6C4-40D7-A7C0-BD73718F8B92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098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7FBB0-AF36-4DC4-8764-47501F3E02FE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1550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D62488-8188-4296-89FB-C2FB591B2F28}" type="slidenum">
              <a:rPr lang="en-US" altLang="en-US" sz="1300" smtClean="0"/>
              <a:pPr/>
              <a:t>20</a:t>
            </a:fld>
            <a:endParaRPr lang="en-US" altLang="en-US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5968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8FDA1-168F-4E8F-9735-B63F3828DF09}" type="slidenum">
              <a:rPr lang="en-US" altLang="en-US" sz="1300" smtClean="0">
                <a:solidFill>
                  <a:srgbClr val="000000"/>
                </a:solidFill>
              </a:rPr>
              <a:pPr/>
              <a:t>21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4742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CAC81-6A95-4891-A4CB-49784565A75C}" type="slidenum">
              <a:rPr lang="en-US" altLang="en-US" sz="1300" smtClean="0">
                <a:solidFill>
                  <a:srgbClr val="000000"/>
                </a:solidFill>
              </a:rPr>
              <a:pPr/>
              <a:t>22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2977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C515DE-B494-4F66-8BE2-0824E227F62C}" type="slidenum">
              <a:rPr lang="en-US" altLang="en-US" sz="1300" smtClean="0"/>
              <a:pPr/>
              <a:t>23</a:t>
            </a:fld>
            <a:endParaRPr lang="en-US" altLang="en-US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580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B6225-B803-403C-A78A-E651158D46D1}" type="slidenum">
              <a:rPr lang="en-US" altLang="en-US" sz="1300" smtClean="0"/>
              <a:pPr/>
              <a:t>24</a:t>
            </a:fld>
            <a:endParaRPr lang="en-US" altLang="en-US" sz="13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4340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69E2D-6658-4532-A2E5-E153E0DEB5D9}" type="slidenum">
              <a:rPr lang="en-US" altLang="en-US" sz="1300" smtClean="0">
                <a:solidFill>
                  <a:srgbClr val="000000"/>
                </a:solidFill>
              </a:rPr>
              <a:pPr/>
              <a:t>25</a:t>
            </a:fld>
            <a:endParaRPr lang="en-US" altLang="en-US" sz="1300" smtClean="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135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96891-44AA-4530-9FF4-B2FF03C327EA}" type="slidenum">
              <a:rPr lang="en-US" altLang="en-US" sz="1300" smtClean="0"/>
              <a:pPr/>
              <a:t>26</a:t>
            </a:fld>
            <a:endParaRPr lang="en-US" altLang="en-US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896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C4594B-D7F0-4898-9213-D89051EC55FF}" type="slidenum">
              <a:rPr lang="en-US" altLang="en-US" sz="1300" smtClean="0"/>
              <a:pPr/>
              <a:t>27</a:t>
            </a:fld>
            <a:endParaRPr lang="en-US" altLang="en-US" sz="13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506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D6AE9C-0099-4A27-B30E-E495A1A99DE9}" type="slidenum">
              <a:rPr lang="en-US" altLang="en-US" sz="1300" smtClean="0"/>
              <a:pPr/>
              <a:t>28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432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D6AE9C-0099-4A27-B30E-E495A1A99DE9}" type="slidenum">
              <a:rPr lang="en-US" altLang="en-US" sz="1300" smtClean="0"/>
              <a:pPr/>
              <a:t>29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89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3D233C-C078-43E2-B1BA-C52C9C59341C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099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D6AE9C-0099-4A27-B30E-E495A1A99DE9}" type="slidenum">
              <a:rPr lang="en-US" altLang="en-US" sz="1300" smtClean="0"/>
              <a:pPr/>
              <a:t>30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8412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FD39C8-E1E0-432B-96F0-5193F6CD5B54}" type="slidenum">
              <a:rPr lang="en-US" altLang="en-US" sz="1300" smtClean="0"/>
              <a:pPr/>
              <a:t>31</a:t>
            </a:fld>
            <a:endParaRPr lang="en-US" altLang="en-US" sz="13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3772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7183E-C2E9-4AED-B82A-887610379895}" type="slidenum">
              <a:rPr lang="en-US" altLang="en-US" sz="1300" smtClean="0"/>
              <a:pPr/>
              <a:t>32</a:t>
            </a:fld>
            <a:endParaRPr lang="en-US" altLang="en-US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7540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D6AE9C-0099-4A27-B30E-E495A1A99DE9}" type="slidenum">
              <a:rPr lang="en-US" altLang="en-US" sz="1300" smtClean="0"/>
              <a:pPr/>
              <a:t>33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68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FB12E-CA7C-49F4-AD0E-680AA6AAB036}" type="slidenum">
              <a:rPr lang="en-US" altLang="en-US" sz="1300" smtClean="0"/>
              <a:pPr/>
              <a:t>34</a:t>
            </a:fld>
            <a:endParaRPr lang="en-US" altLang="en-US" sz="13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7478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24416F-7057-44DC-BEA4-AF28E05A2422}" type="slidenum">
              <a:rPr lang="en-US" altLang="en-US" sz="1300" smtClean="0"/>
              <a:pPr/>
              <a:t>35</a:t>
            </a:fld>
            <a:endParaRPr lang="en-US" altLang="en-US" sz="13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766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D4F858-4C00-493C-82DA-07B9E48D71F3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094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8E98B-C099-4D87-A5EF-F6ACE783686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327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AFF0C-BB83-406D-986F-E25271005C49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014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6384CF-0375-4A72-935F-9EA6936E9002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500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29EAC-96C9-4791-BABD-CA91649BE7D1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942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EF73D8-246D-430B-BA76-89C02C17351E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134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8EEC-3F85-4AEA-AE52-728DA8E08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9B80-E0F6-4AA0-B568-9F04393CA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2AAD-DBEF-4B88-97CA-2DBEE7E2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821C-524C-498A-A7FF-C4590D6F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F76A-20EA-4656-A97A-F1E0DAC6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8621-B49C-4C23-B578-EF02087D7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D076-340B-46C0-9987-DE7A607D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1655-8BB9-4CD6-A09B-4EE7C582A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DF53-A0E8-417B-BC08-E10260E88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6F9A-D951-4088-BA2C-332C6A325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B2C-F15D-410E-8C47-1B1BC700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0F2836-4326-49DD-A709-4D33A2857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tial_earth_bl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893" r="11111" b="18340"/>
          <a:stretch>
            <a:fillRect/>
          </a:stretch>
        </p:blipFill>
        <p:spPr bwMode="auto">
          <a:xfrm>
            <a:off x="0" y="302895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7213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areaDetector: A module for EPICS area detector support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619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Mark Rivers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GeoSoilEnviroCARS, Advanced Photon Source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University of Chicago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24003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4419600"/>
          </a:xfrm>
        </p:spPr>
        <p:txBody>
          <a:bodyPr/>
          <a:lstStyle/>
          <a:p>
            <a:pPr marL="228600" indent="-228600"/>
            <a:r>
              <a:rPr lang="en-US" altLang="en-US" dirty="0" err="1" smtClean="0"/>
              <a:t>ADGenICam</a:t>
            </a:r>
            <a:r>
              <a:rPr lang="en-US" altLang="en-US" dirty="0" smtClean="0"/>
              <a:t> is a base class common to all </a:t>
            </a:r>
            <a:r>
              <a:rPr lang="en-US" altLang="en-US" dirty="0" err="1" smtClean="0"/>
              <a:t>GenICam</a:t>
            </a:r>
            <a:r>
              <a:rPr lang="en-US" altLang="en-US" dirty="0" smtClean="0"/>
              <a:t> cameras</a:t>
            </a:r>
          </a:p>
          <a:p>
            <a:pPr marL="228600" indent="-228600"/>
            <a:r>
              <a:rPr lang="en-US" altLang="en-US" dirty="0" smtClean="0"/>
              <a:t>Derived classes for real drivers</a:t>
            </a:r>
          </a:p>
          <a:p>
            <a:pPr marL="628650" lvl="1" indent="-228600"/>
            <a:r>
              <a:rPr lang="en-US" altLang="en-US" dirty="0" smtClean="0"/>
              <a:t>Implement the code to read and write features to the device</a:t>
            </a:r>
          </a:p>
          <a:p>
            <a:pPr marL="628650" lvl="1" indent="-228600"/>
            <a:r>
              <a:rPr lang="en-US" altLang="en-US" dirty="0" smtClean="0"/>
              <a:t>Implement the code to stream the images from the device</a:t>
            </a:r>
          </a:p>
          <a:p>
            <a:pPr marL="228600" indent="-228600"/>
            <a:r>
              <a:rPr lang="en-US" altLang="en-US" dirty="0" err="1" smtClean="0"/>
              <a:t>ADAravis</a:t>
            </a:r>
            <a:endParaRPr lang="en-US" altLang="en-US" dirty="0"/>
          </a:p>
          <a:p>
            <a:pPr marL="628650" lvl="1" indent="-228600"/>
            <a:r>
              <a:rPr lang="en-US" altLang="en-US" dirty="0" smtClean="0"/>
              <a:t>Uses </a:t>
            </a:r>
            <a:r>
              <a:rPr lang="en-US" altLang="en-US" dirty="0" err="1" smtClean="0"/>
              <a:t>aravis</a:t>
            </a:r>
            <a:r>
              <a:rPr lang="en-US" altLang="en-US" dirty="0" smtClean="0"/>
              <a:t> library (reversed engineering </a:t>
            </a:r>
            <a:r>
              <a:rPr lang="en-US" altLang="en-US" dirty="0" err="1" smtClean="0"/>
              <a:t>GenICam</a:t>
            </a:r>
            <a:r>
              <a:rPr lang="en-US" altLang="en-US" dirty="0" smtClean="0"/>
              <a:t> library)</a:t>
            </a:r>
          </a:p>
          <a:p>
            <a:pPr marL="628650" lvl="1" indent="-228600"/>
            <a:r>
              <a:rPr lang="en-US" altLang="en-US" dirty="0" smtClean="0"/>
              <a:t>Linux </a:t>
            </a:r>
            <a:r>
              <a:rPr lang="en-US" altLang="en-US" dirty="0" smtClean="0"/>
              <a:t>only (most versions, e.g. RHEL 7)</a:t>
            </a:r>
          </a:p>
          <a:p>
            <a:pPr marL="228600" indent="-228600"/>
            <a:r>
              <a:rPr lang="en-US" altLang="en-US" dirty="0" err="1"/>
              <a:t>ADSpinnaker</a:t>
            </a:r>
            <a:endParaRPr lang="en-US" altLang="en-US" dirty="0"/>
          </a:p>
          <a:p>
            <a:pPr marL="628650" lvl="1" indent="-228600"/>
            <a:r>
              <a:rPr lang="en-US" altLang="en-US" dirty="0"/>
              <a:t>D</a:t>
            </a:r>
            <a:r>
              <a:rPr lang="en-US" altLang="en-US" dirty="0" smtClean="0"/>
              <a:t>river </a:t>
            </a:r>
            <a:r>
              <a:rPr lang="en-US" altLang="en-US" dirty="0"/>
              <a:t>for FLIR/Point Grey cameras using their Spinnaker SDK</a:t>
            </a:r>
          </a:p>
          <a:p>
            <a:pPr marL="628650" lvl="1" indent="-228600"/>
            <a:r>
              <a:rPr lang="en-US" altLang="en-US" dirty="0" smtClean="0"/>
              <a:t>Windows </a:t>
            </a:r>
            <a:r>
              <a:rPr lang="en-US" altLang="en-US" dirty="0"/>
              <a:t>and </a:t>
            </a:r>
            <a:r>
              <a:rPr lang="en-US" altLang="en-US" dirty="0" smtClean="0"/>
              <a:t>recent Linux versions(e.g</a:t>
            </a:r>
            <a:r>
              <a:rPr lang="en-US" altLang="en-US" dirty="0" smtClean="0"/>
              <a:t>. Ubuntu 18, </a:t>
            </a:r>
            <a:r>
              <a:rPr lang="en-US" altLang="en-US" dirty="0" smtClean="0"/>
              <a:t>RHEL8, not </a:t>
            </a:r>
            <a:r>
              <a:rPr lang="en-US" altLang="en-US" dirty="0" smtClean="0"/>
              <a:t>RHEL 7)</a:t>
            </a:r>
            <a:endParaRPr lang="en-US" altLang="en-US" dirty="0"/>
          </a:p>
          <a:p>
            <a:pPr marL="228600" indent="-228600"/>
            <a:r>
              <a:rPr lang="en-US" altLang="en-US" dirty="0" err="1" smtClean="0"/>
              <a:t>ADVimba</a:t>
            </a:r>
            <a:endParaRPr lang="en-US" altLang="en-US" dirty="0"/>
          </a:p>
          <a:p>
            <a:pPr marL="628650" lvl="1" indent="-228600"/>
            <a:r>
              <a:rPr lang="en-US" altLang="en-US" dirty="0"/>
              <a:t>D</a:t>
            </a:r>
            <a:r>
              <a:rPr lang="en-US" altLang="en-US" dirty="0" smtClean="0"/>
              <a:t>river </a:t>
            </a:r>
            <a:r>
              <a:rPr lang="en-US" altLang="en-US" dirty="0" smtClean="0"/>
              <a:t>for AVT/</a:t>
            </a:r>
            <a:r>
              <a:rPr lang="en-US" altLang="en-US" dirty="0" err="1" smtClean="0"/>
              <a:t>Prosilica</a:t>
            </a:r>
            <a:r>
              <a:rPr lang="en-US" altLang="en-US" dirty="0" smtClean="0"/>
              <a:t> cameras using their Vimba </a:t>
            </a:r>
            <a:r>
              <a:rPr lang="en-US" altLang="en-US" dirty="0" smtClean="0"/>
              <a:t>SDK</a:t>
            </a:r>
            <a:endParaRPr lang="en-US" altLang="en-US" dirty="0" smtClean="0"/>
          </a:p>
          <a:p>
            <a:pPr marL="628650" lvl="1" indent="-228600"/>
            <a:r>
              <a:rPr lang="en-US" altLang="en-US" dirty="0" smtClean="0"/>
              <a:t>Windows and Linux (most versions, e.g. RHEL 7)</a:t>
            </a:r>
          </a:p>
          <a:p>
            <a:pPr marL="628650" lvl="1" indent="-228600"/>
            <a:endParaRPr lang="en-US" altLang="en-US" dirty="0" smtClean="0"/>
          </a:p>
          <a:p>
            <a:pPr marL="628650" lvl="1" indent="-228600"/>
            <a:endParaRPr lang="en-US" altLang="en-US" dirty="0"/>
          </a:p>
          <a:p>
            <a:pPr marL="628650" lvl="1" indent="-228600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0066FF"/>
                </a:solidFill>
              </a:rPr>
              <a:t>ADGenICam</a:t>
            </a:r>
            <a:endParaRPr lang="en-US" alt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66FF"/>
                </a:solidFill>
              </a:rPr>
              <a:t>Auto-generated </a:t>
            </a:r>
            <a:r>
              <a:rPr lang="en-US" altLang="en-US" sz="2400" b="1" dirty="0" err="1" smtClean="0">
                <a:solidFill>
                  <a:srgbClr val="0066FF"/>
                </a:solidFill>
              </a:rPr>
              <a:t>medm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 screens for </a:t>
            </a:r>
            <a:r>
              <a:rPr lang="en-US" altLang="en-US" sz="2400" b="1" dirty="0">
                <a:solidFill>
                  <a:srgbClr val="0066FF"/>
                </a:solidFill>
              </a:rPr>
              <a:t>PGR </a:t>
            </a:r>
            <a:r>
              <a:rPr lang="en-US" altLang="en-US" sz="2400" b="1" dirty="0" err="1">
                <a:solidFill>
                  <a:srgbClr val="0066FF"/>
                </a:solidFill>
              </a:rPr>
              <a:t>BlackflyS</a:t>
            </a:r>
            <a:r>
              <a:rPr lang="en-US" altLang="en-US" sz="2400" b="1" dirty="0">
                <a:solidFill>
                  <a:srgbClr val="0066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66FF"/>
                </a:solidFill>
              </a:rPr>
              <a:t>13Y3M</a:t>
            </a:r>
            <a:br>
              <a:rPr lang="en-US" altLang="en-US" sz="2400" b="1" dirty="0" smtClean="0">
                <a:solidFill>
                  <a:srgbClr val="0066FF"/>
                </a:solidFill>
              </a:rPr>
            </a:br>
            <a:r>
              <a:rPr lang="en-US" altLang="en-US" sz="2400" b="1" dirty="0" smtClean="0">
                <a:solidFill>
                  <a:srgbClr val="0066FF"/>
                </a:solidFill>
              </a:rPr>
              <a:t>Screen #2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3" y="914400"/>
            <a:ext cx="8229600" cy="51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marL="838200" indent="-838200"/>
            <a:r>
              <a:rPr lang="en-US" altLang="en-US" b="1" dirty="0" smtClean="0">
                <a:solidFill>
                  <a:srgbClr val="0066FF"/>
                </a:solidFill>
              </a:rPr>
              <a:t>Plugins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534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 dirty="0" smtClean="0"/>
              <a:t>Designed to perform real-time processing of data, running in the EPICS IOC (not over EPICS Channel Access)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dirty="0" smtClean="0"/>
              <a:t>Receive </a:t>
            </a:r>
            <a:r>
              <a:rPr lang="en-US" altLang="en-US" dirty="0" err="1" smtClean="0"/>
              <a:t>NDArray</a:t>
            </a:r>
            <a:r>
              <a:rPr lang="en-US" altLang="en-US" dirty="0" smtClean="0"/>
              <a:t> data over callbacks from drivers or other plugins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dirty="0" smtClean="0"/>
              <a:t>Plugins can execute in their own threads (non-blocking) or in callback thread (blocking)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If non-blocking then </a:t>
            </a:r>
            <a:r>
              <a:rPr lang="en-US" altLang="en-US" dirty="0" err="1" smtClean="0"/>
              <a:t>NDArray</a:t>
            </a:r>
            <a:r>
              <a:rPr lang="en-US" altLang="en-US" dirty="0" smtClean="0"/>
              <a:t> data is queued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If executing in callback thread, no queuing, but slows driver 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dirty="0" smtClean="0"/>
              <a:t>Allows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Enabling/disabling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Throttling rate (e.g. ≤ 2Hz) or bandwidth (</a:t>
            </a:r>
            <a:r>
              <a:rPr lang="en-US" altLang="en-US" dirty="0"/>
              <a:t>e.g. </a:t>
            </a:r>
            <a:r>
              <a:rPr lang="en-US" altLang="en-US" dirty="0" smtClean="0"/>
              <a:t>≤ 20 MB/s)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Changing data source for </a:t>
            </a:r>
            <a:r>
              <a:rPr lang="en-US" altLang="en-US" dirty="0" err="1" smtClean="0"/>
              <a:t>NDArray</a:t>
            </a:r>
            <a:r>
              <a:rPr lang="en-US" altLang="en-US" dirty="0" smtClean="0"/>
              <a:t> callbacks to another driver or plugin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dirty="0" smtClean="0"/>
              <a:t>Plugins can be </a:t>
            </a:r>
            <a:r>
              <a:rPr lang="en-US" altLang="en-US" i="1" dirty="0" smtClean="0"/>
              <a:t>sources</a:t>
            </a:r>
            <a:r>
              <a:rPr lang="en-US" altLang="en-US" dirty="0" smtClean="0"/>
              <a:t> of </a:t>
            </a:r>
            <a:r>
              <a:rPr lang="en-US" altLang="en-US" dirty="0" err="1" smtClean="0"/>
              <a:t>NDArray</a:t>
            </a:r>
            <a:r>
              <a:rPr lang="en-US" altLang="en-US" dirty="0" smtClean="0"/>
              <a:t> callbacks, as well as </a:t>
            </a:r>
            <a:r>
              <a:rPr lang="en-US" altLang="en-US" i="1" dirty="0" smtClean="0"/>
              <a:t>consumers</a:t>
            </a:r>
            <a:endParaRPr lang="en-US" altLang="en-US" dirty="0" smtClean="0"/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smtClean="0"/>
              <a:t>Allows creating a data processing pipeline running at very high speed, each in a different thread, and hence in multiple cores on modern CPUs.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dirty="0" err="1"/>
              <a:t>ADCore</a:t>
            </a:r>
            <a:r>
              <a:rPr lang="en-US" altLang="en-US" dirty="0"/>
              <a:t> R3-0 allows each plugin itself to run in multiple threads. More later.</a:t>
            </a:r>
          </a:p>
          <a:p>
            <a:pPr marL="463550" lvl="1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6096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NDPluginDriver medm Screens</a:t>
            </a:r>
            <a:br>
              <a:rPr lang="en-US" altLang="en-US" b="1" smtClean="0">
                <a:solidFill>
                  <a:srgbClr val="0066FF"/>
                </a:solidFill>
              </a:rPr>
            </a:br>
            <a:endParaRPr lang="en-US" altLang="en-US" b="1" smtClean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83773"/>
            <a:ext cx="3200400" cy="5159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371600"/>
            <a:ext cx="5029200" cy="38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marL="838200" indent="-838200"/>
            <a:r>
              <a:rPr lang="en-US" altLang="en-US" sz="3200" b="1" dirty="0" smtClean="0">
                <a:solidFill>
                  <a:srgbClr val="0066FF"/>
                </a:solidFill>
              </a:rPr>
              <a:t>Plugins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257800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sz="1800" dirty="0"/>
              <a:t>Currently </a:t>
            </a:r>
            <a:r>
              <a:rPr lang="en-US" altLang="en-US" sz="1800" dirty="0" smtClean="0"/>
              <a:t>28 </a:t>
            </a:r>
            <a:r>
              <a:rPr lang="en-US" altLang="en-US" sz="1800" dirty="0"/>
              <a:t>plugins that perform wide variety of operations </a:t>
            </a:r>
            <a:endParaRPr lang="en-US" altLang="en-US" sz="1800" dirty="0" smtClean="0"/>
          </a:p>
          <a:p>
            <a:pPr marL="225425" indent="-225425">
              <a:defRPr/>
            </a:pPr>
            <a:r>
              <a:rPr lang="en-US" sz="1800" dirty="0" err="1" smtClean="0"/>
              <a:t>NDPluginStdArrays</a:t>
            </a:r>
            <a:endParaRPr lang="en-US" sz="1800" dirty="0" smtClean="0"/>
          </a:p>
          <a:p>
            <a:pPr marL="688975" lvl="1" indent="-225425">
              <a:defRPr/>
            </a:pPr>
            <a:r>
              <a:rPr lang="en-US" sz="1600" dirty="0" smtClean="0"/>
              <a:t>Receives arrays (images) from device drivers, converts to standard arrays, e.g. waveform records.</a:t>
            </a:r>
          </a:p>
          <a:p>
            <a:pPr marL="688975" lvl="1" indent="-225425">
              <a:defRPr/>
            </a:pPr>
            <a:r>
              <a:rPr lang="en-US" sz="1600" dirty="0" smtClean="0"/>
              <a:t>This plugin is what EPICS Channel </a:t>
            </a:r>
            <a:r>
              <a:rPr lang="en-US" sz="1600" dirty="0"/>
              <a:t>A</a:t>
            </a:r>
            <a:r>
              <a:rPr lang="en-US" sz="1600" dirty="0" smtClean="0"/>
              <a:t>ccess viewers normally talk to.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altLang="en-US" sz="1800" dirty="0" err="1"/>
              <a:t>NDPluginPVA</a:t>
            </a:r>
            <a:endParaRPr lang="en-US" altLang="en-US" sz="18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600" dirty="0"/>
              <a:t>Converts </a:t>
            </a:r>
            <a:r>
              <a:rPr lang="en-US" altLang="en-US" sz="1600" dirty="0" err="1"/>
              <a:t>NDArrays</a:t>
            </a:r>
            <a:r>
              <a:rPr lang="en-US" altLang="en-US" sz="1600" dirty="0"/>
              <a:t> to EPICS V4 </a:t>
            </a:r>
            <a:r>
              <a:rPr lang="en-US" altLang="en-US" sz="1600" dirty="0" err="1"/>
              <a:t>NTNDArrays</a:t>
            </a:r>
            <a:endParaRPr lang="en-US" altLang="en-US" sz="16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600" dirty="0"/>
              <a:t>Exports the </a:t>
            </a:r>
            <a:r>
              <a:rPr lang="en-US" altLang="en-US" sz="1600" dirty="0" err="1" smtClean="0"/>
              <a:t>NTNDArrays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over </a:t>
            </a:r>
            <a:r>
              <a:rPr lang="en-US" altLang="en-US" sz="1600" dirty="0" err="1"/>
              <a:t>PVAccess</a:t>
            </a:r>
            <a:r>
              <a:rPr lang="en-US" altLang="en-US" sz="1600" dirty="0"/>
              <a:t> with internal V4 server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600" dirty="0"/>
              <a:t>Can be used to send structured data to EPICS V4 clients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600" dirty="0"/>
              <a:t>When used with the </a:t>
            </a:r>
            <a:r>
              <a:rPr lang="en-US" altLang="en-US" sz="1600" dirty="0" err="1"/>
              <a:t>PVAccess</a:t>
            </a:r>
            <a:r>
              <a:rPr lang="en-US" altLang="en-US" sz="1600" dirty="0"/>
              <a:t> driver then </a:t>
            </a:r>
            <a:r>
              <a:rPr lang="en-US" altLang="en-US" sz="1600" dirty="0" err="1"/>
              <a:t>areaDetector</a:t>
            </a:r>
            <a:r>
              <a:rPr lang="en-US" altLang="en-US" sz="1600" dirty="0"/>
              <a:t> plugins can be run on different machine from the detector driver</a:t>
            </a:r>
          </a:p>
          <a:p>
            <a:pPr marL="225425" indent="-225425">
              <a:defRPr/>
            </a:pPr>
            <a:r>
              <a:rPr lang="en-US" sz="1800" dirty="0" err="1" smtClean="0"/>
              <a:t>NDPluginROI</a:t>
            </a:r>
            <a:endParaRPr lang="en-US" sz="1800" dirty="0" smtClean="0"/>
          </a:p>
          <a:p>
            <a:pPr marL="688975" lvl="1" indent="-225425">
              <a:defRPr/>
            </a:pPr>
            <a:r>
              <a:rPr lang="en-US" sz="1600" dirty="0" smtClean="0"/>
              <a:t>Performs region-of-interest calculations</a:t>
            </a:r>
          </a:p>
          <a:p>
            <a:pPr marL="688975" lvl="1" indent="-225425">
              <a:defRPr/>
            </a:pPr>
            <a:r>
              <a:rPr lang="en-US" sz="1600" dirty="0" smtClean="0"/>
              <a:t>Select a </a:t>
            </a:r>
            <a:r>
              <a:rPr lang="en-US" sz="1600" dirty="0" err="1" smtClean="0"/>
              <a:t>subregion</a:t>
            </a:r>
            <a:r>
              <a:rPr lang="en-US" sz="1600" dirty="0" smtClean="0"/>
              <a:t>.  Optionally bin, reverse in either direction, convert data type.</a:t>
            </a:r>
          </a:p>
          <a:p>
            <a:pPr marL="688975" lvl="1" indent="-225425">
              <a:defRPr/>
            </a:pPr>
            <a:r>
              <a:rPr lang="en-US" sz="1600" dirty="0" smtClean="0"/>
              <a:t>Divide the array by a scale factor, which is useful for avoiding overflow when binning. </a:t>
            </a:r>
          </a:p>
          <a:p>
            <a:pPr marL="288925" indent="-225425">
              <a:defRPr/>
            </a:pPr>
            <a:r>
              <a:rPr lang="en-US" sz="2000" dirty="0" err="1" smtClean="0"/>
              <a:t>NDPluginTransform</a:t>
            </a:r>
            <a:endParaRPr lang="en-US" sz="2000" dirty="0" smtClean="0"/>
          </a:p>
          <a:p>
            <a:pPr marL="688975" lvl="1" indent="-225425">
              <a:defRPr/>
            </a:pPr>
            <a:r>
              <a:rPr lang="en-US" sz="1600" dirty="0" smtClean="0"/>
              <a:t>Performs geometric operations (rotate, mirror in X or Y, etc.)</a:t>
            </a:r>
          </a:p>
          <a:p>
            <a:pPr marL="288925" indent="-225425">
              <a:defRPr/>
            </a:pPr>
            <a:r>
              <a:rPr lang="en-US" sz="2000" dirty="0" err="1" smtClean="0"/>
              <a:t>NDPluginCodec</a:t>
            </a:r>
            <a:endParaRPr lang="en-US" sz="2000" dirty="0"/>
          </a:p>
          <a:p>
            <a:pPr marL="688975" lvl="1" indent="-225425">
              <a:defRPr/>
            </a:pPr>
            <a:r>
              <a:rPr lang="en-US" sz="1600" dirty="0"/>
              <a:t>Performs </a:t>
            </a:r>
            <a:r>
              <a:rPr lang="en-US" sz="1600" dirty="0" smtClean="0"/>
              <a:t>compression/decompression</a:t>
            </a:r>
          </a:p>
          <a:p>
            <a:pPr marL="688975" lvl="1" indent="-225425">
              <a:defRPr/>
            </a:pPr>
            <a:r>
              <a:rPr lang="en-US" sz="1600" dirty="0" smtClean="0"/>
              <a:t>Codecs include JPEG, </a:t>
            </a:r>
            <a:r>
              <a:rPr lang="en-US" sz="1600" dirty="0" err="1" smtClean="0"/>
              <a:t>Blosc</a:t>
            </a:r>
            <a:r>
              <a:rPr lang="en-US" sz="1600" dirty="0" smtClean="0"/>
              <a:t>, LZ4, </a:t>
            </a:r>
            <a:r>
              <a:rPr lang="en-US" sz="1600" dirty="0" err="1" smtClean="0"/>
              <a:t>Bitshuffle</a:t>
            </a:r>
            <a:r>
              <a:rPr lang="en-US" sz="1600" dirty="0" smtClean="0"/>
              <a:t>/LZ4</a:t>
            </a:r>
            <a:endParaRPr lang="en-US" sz="1600" dirty="0"/>
          </a:p>
          <a:p>
            <a:pPr marL="0" indent="0">
              <a:buFontTx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952" y="8382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 sz="1800" dirty="0" err="1" smtClean="0"/>
              <a:t>NDPluginStats</a:t>
            </a:r>
            <a:endParaRPr lang="en-US" altLang="en-US" sz="1800" dirty="0" smtClean="0"/>
          </a:p>
          <a:p>
            <a:pPr marL="684213" lvl="1" indent="-222250">
              <a:lnSpc>
                <a:spcPct val="80000"/>
              </a:lnSpc>
            </a:pPr>
            <a:r>
              <a:rPr lang="en-US" altLang="en-US" sz="1600" dirty="0" smtClean="0"/>
              <a:t>Calculates basic statistics on an array (min, max, sigma)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z="1600" dirty="0" smtClean="0"/>
              <a:t>Optionally computes centroid </a:t>
            </a:r>
            <a:r>
              <a:rPr lang="en-US" altLang="en-US" sz="1600" dirty="0" err="1" smtClean="0"/>
              <a:t>centroid</a:t>
            </a:r>
            <a:r>
              <a:rPr lang="en-US" altLang="en-US" sz="1600" dirty="0" smtClean="0"/>
              <a:t> position, width and tilt. 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z="1600" dirty="0" smtClean="0"/>
              <a:t>Optionally Computes X and Y profiles, including average profiles, profiles at the centroid position, and profiles at a user-defined cursor position.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 sz="1600" dirty="0" smtClean="0"/>
              <a:t>Optionally computes the image histogram and entropy 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sz="1800" dirty="0" err="1"/>
              <a:t>NDPluginProcess</a:t>
            </a:r>
            <a:endParaRPr lang="en-US" sz="18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Does arithmetic processing on arrays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Background subtraction.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Flat field normalization.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Offset and scale.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Low and high clipping.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Recursive filtering in the time domain.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Conversion to a different output data type.</a:t>
            </a:r>
            <a:r>
              <a:rPr lang="en-US" sz="1800" dirty="0"/>
              <a:t> 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sz="1800" dirty="0" err="1"/>
              <a:t>NDPluginOverlay</a:t>
            </a:r>
            <a:endParaRPr lang="en-US" sz="18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Adds graphic overlays to an image.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sz="1600" dirty="0"/>
              <a:t>Can be used to display ROIs, multiple cursors, user-defined boxes, text, etc. </a:t>
            </a:r>
            <a:endParaRPr lang="en-US" sz="1600" dirty="0" smtClean="0"/>
          </a:p>
          <a:p>
            <a:pPr marL="230188" indent="-230188">
              <a:lnSpc>
                <a:spcPct val="80000"/>
              </a:lnSpc>
              <a:defRPr/>
            </a:pPr>
            <a:r>
              <a:rPr lang="en-US" altLang="en-US" sz="1800" dirty="0" err="1"/>
              <a:t>NDPluginFFT</a:t>
            </a:r>
            <a:endParaRPr lang="en-US" altLang="en-US" sz="1800" dirty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sz="1600" dirty="0"/>
              <a:t>Computes FFT of 1-D or 2-D </a:t>
            </a:r>
            <a:r>
              <a:rPr lang="en-US" altLang="en-US" sz="1600" dirty="0" err="1"/>
              <a:t>NDArrays</a:t>
            </a:r>
            <a:endParaRPr lang="en-US" altLang="en-US" sz="1600" dirty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sz="1600" dirty="0"/>
              <a:t>Exports </a:t>
            </a:r>
            <a:r>
              <a:rPr lang="en-US" altLang="en-US" sz="1600" dirty="0" err="1"/>
              <a:t>NDArrays</a:t>
            </a:r>
            <a:r>
              <a:rPr lang="en-US" altLang="en-US" sz="1600" dirty="0"/>
              <a:t> containing the absolute value (power spectrum) of the FFT</a:t>
            </a:r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sz="1600" dirty="0"/>
              <a:t>Exports 1-D arrays of the FFT real, imaginary, absolute values, and time and frequency data.</a:t>
            </a:r>
          </a:p>
          <a:p>
            <a:pPr marL="684213" lvl="1" indent="-222250">
              <a:lnSpc>
                <a:spcPct val="80000"/>
              </a:lnSpc>
              <a:defRPr/>
            </a:pPr>
            <a:endParaRPr lang="en-US" sz="1600" dirty="0"/>
          </a:p>
          <a:p>
            <a:pPr marL="684213" lvl="1" indent="-222250">
              <a:lnSpc>
                <a:spcPct val="80000"/>
              </a:lnSpc>
            </a:pPr>
            <a:endParaRPr lang="en-US" altLang="en-US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1400" dirty="0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585952" y="152400"/>
            <a:ext cx="7772400" cy="409903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 dirty="0" smtClean="0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rgbClr val="0066FF"/>
                </a:solidFill>
              </a:rPr>
              <a:t>commonPlugins.adl</a:t>
            </a:r>
            <a:r>
              <a:rPr lang="en-US" altLang="en-US" sz="3200" dirty="0" smtClean="0">
                <a:solidFill>
                  <a:srgbClr val="0066FF"/>
                </a:solidFill>
              </a:rPr>
              <a:t> All plugins at a glance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609600"/>
            <a:ext cx="6583680" cy="602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Statistics plugin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73732" name="Picture 9" descr="NDSt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Statistics plugin (continued)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marL="230188" indent="-230188">
              <a:lnSpc>
                <a:spcPct val="80000"/>
              </a:lnSpc>
            </a:pPr>
            <a:endParaRPr lang="en-US" altLang="en-US" sz="2000" smtClean="0"/>
          </a:p>
        </p:txBody>
      </p:sp>
      <p:pic>
        <p:nvPicPr>
          <p:cNvPr id="75780" name="Picture 4" descr="NDStats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NDStats_Averag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NDStats_Curs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 descr="NDTimeSeriesTo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NDTimeSeriesCentroid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0066FF"/>
                </a:solidFill>
              </a:rPr>
              <a:t>Processing plugin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229600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Motivation &amp; goals for </a:t>
            </a:r>
            <a:r>
              <a:rPr lang="en-US" altLang="en-US" sz="3200" dirty="0" err="1" smtClean="0"/>
              <a:t>areaDetector</a:t>
            </a:r>
            <a:r>
              <a:rPr lang="en-US" altLang="en-US" sz="3200" dirty="0" smtClean="0"/>
              <a:t> module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Overview of architecture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Drivers for detectors &amp; cameras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Plugins for real-time processing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Viewers and other clients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0066FF"/>
                </a:solidFill>
              </a:rPr>
              <a:t>areaDetector</a:t>
            </a:r>
            <a:r>
              <a:rPr lang="en-US" altLang="en-US" sz="4000" b="1" dirty="0" smtClean="0">
                <a:solidFill>
                  <a:srgbClr val="0066FF"/>
                </a:solidFill>
              </a:rPr>
              <a:t>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66FF"/>
                </a:solidFill>
              </a:rPr>
              <a:t>Processing plugin</a:t>
            </a:r>
            <a:br>
              <a:rPr lang="en-US" altLang="en-US" sz="2400" smtClean="0">
                <a:solidFill>
                  <a:srgbClr val="0066FF"/>
                </a:solidFill>
              </a:rPr>
            </a:br>
            <a:r>
              <a:rPr lang="en-US" altLang="en-US" sz="2400" smtClean="0">
                <a:solidFill>
                  <a:srgbClr val="0066FF"/>
                </a:solidFill>
              </a:rPr>
              <a:t>30 microsec exposure time</a:t>
            </a:r>
          </a:p>
        </p:txBody>
      </p:sp>
      <p:pic>
        <p:nvPicPr>
          <p:cNvPr id="81923" name="Picture 3" descr="NDProcess_filt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DProcess_unfilte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95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NDStats_unfilte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3524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NDStats_filte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50006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886200" cy="2286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600" smtClean="0">
                <a:solidFill>
                  <a:srgbClr val="0066FF"/>
                </a:solidFill>
              </a:rPr>
              <a:t>No filtering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876800" y="762000"/>
            <a:ext cx="388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N=100 recursive average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715000" cy="37338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sz="2000" dirty="0"/>
              <a:t>P</a:t>
            </a:r>
            <a:r>
              <a:rPr lang="en-US" altLang="en-US" sz="2000" dirty="0" smtClean="0"/>
              <a:t>lugin that converts </a:t>
            </a:r>
            <a:r>
              <a:rPr lang="en-US" altLang="en-US" sz="2000" dirty="0" err="1" smtClean="0"/>
              <a:t>NDArrays</a:t>
            </a:r>
            <a:r>
              <a:rPr lang="en-US" altLang="en-US" sz="2000" dirty="0" smtClean="0"/>
              <a:t> into the EPICS v4 normative type </a:t>
            </a:r>
            <a:r>
              <a:rPr lang="en-US" altLang="en-US" sz="2000" dirty="0" err="1" smtClean="0"/>
              <a:t>NTNDArray</a:t>
            </a:r>
            <a:endParaRPr lang="en-US" altLang="en-US" sz="2000" dirty="0" smtClean="0"/>
          </a:p>
          <a:p>
            <a:pPr marL="228600" indent="-228600">
              <a:defRPr/>
            </a:pPr>
            <a:r>
              <a:rPr lang="en-US" altLang="en-US" sz="2000" dirty="0"/>
              <a:t>E</a:t>
            </a:r>
            <a:r>
              <a:rPr lang="en-US" altLang="en-US" sz="2000" dirty="0" smtClean="0"/>
              <a:t>mbedded EPICSv4 server serves the </a:t>
            </a:r>
            <a:r>
              <a:rPr lang="en-US" altLang="en-US" sz="2000" dirty="0" err="1" smtClean="0"/>
              <a:t>NTNDArray</a:t>
            </a:r>
            <a:r>
              <a:rPr lang="en-US" altLang="en-US" sz="2000" dirty="0" smtClean="0"/>
              <a:t> structure as an EPICSv4 PV</a:t>
            </a:r>
          </a:p>
          <a:p>
            <a:pPr marL="228600" indent="-228600">
              <a:defRPr/>
            </a:pPr>
            <a:r>
              <a:rPr lang="en-US" altLang="en-US" sz="2000" dirty="0" smtClean="0"/>
              <a:t>High performance, ~3.2GB/s shown here</a:t>
            </a:r>
          </a:p>
          <a:p>
            <a:pPr marL="228600" indent="-228600">
              <a:defRPr/>
            </a:pPr>
            <a:r>
              <a:rPr lang="en-US" altLang="en-US" sz="2000" dirty="0" smtClean="0"/>
              <a:t>Can be received by any EPICS v4 client</a:t>
            </a:r>
          </a:p>
          <a:p>
            <a:pPr marL="640080" lvl="1" indent="-228600">
              <a:defRPr/>
            </a:pPr>
            <a:r>
              <a:rPr lang="en-US" altLang="en-US" sz="1800" dirty="0" smtClean="0"/>
              <a:t>Java, Python, C++ versions of </a:t>
            </a:r>
            <a:r>
              <a:rPr lang="en-US" altLang="en-US" sz="1800" dirty="0" err="1" smtClean="0"/>
              <a:t>pvAccess</a:t>
            </a:r>
            <a:endParaRPr lang="en-US" altLang="en-US" sz="1800" dirty="0" smtClean="0"/>
          </a:p>
          <a:p>
            <a:pPr marL="640080" lvl="1" indent="-228600">
              <a:defRPr/>
            </a:pPr>
            <a:r>
              <a:rPr lang="en-US" altLang="en-US" sz="1800" dirty="0" smtClean="0"/>
              <a:t>CSS has a widget that can display </a:t>
            </a:r>
            <a:r>
              <a:rPr lang="en-US" altLang="en-US" sz="1800" dirty="0" err="1" smtClean="0"/>
              <a:t>NTNDArrays</a:t>
            </a:r>
            <a:endParaRPr lang="en-US" altLang="en-US" sz="1800" dirty="0" smtClean="0"/>
          </a:p>
          <a:p>
            <a:pPr marL="640080" lvl="1" indent="-228600">
              <a:defRPr/>
            </a:pPr>
            <a:r>
              <a:rPr lang="en-US" altLang="en-US" sz="1800" dirty="0" err="1" smtClean="0"/>
              <a:t>ImageJ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EPICS_NTNDA_Viewer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plugin</a:t>
            </a:r>
          </a:p>
          <a:p>
            <a:pPr marL="640080" lvl="1" indent="-228600">
              <a:defRPr/>
            </a:pPr>
            <a:r>
              <a:rPr lang="en-US" altLang="en-US" sz="1800" dirty="0" smtClean="0"/>
              <a:t>Python </a:t>
            </a:r>
            <a:r>
              <a:rPr lang="en-US" altLang="en-US" sz="1800" dirty="0" err="1" smtClean="0"/>
              <a:t>PY_NTNDA_Viewer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program</a:t>
            </a:r>
            <a:endParaRPr lang="en-US" altLang="en-US" sz="1800" dirty="0" smtClean="0"/>
          </a:p>
          <a:p>
            <a:pPr marL="640080" lvl="1" indent="-228600">
              <a:defRPr/>
            </a:pPr>
            <a:r>
              <a:rPr lang="en-US" altLang="en-US" sz="1800" dirty="0" smtClean="0"/>
              <a:t>Can include an </a:t>
            </a:r>
            <a:r>
              <a:rPr lang="en-US" altLang="en-US" sz="1800" dirty="0" err="1" smtClean="0"/>
              <a:t>NTNDArray</a:t>
            </a:r>
            <a:r>
              <a:rPr lang="en-US" altLang="en-US" sz="1800" dirty="0" smtClean="0"/>
              <a:t> receiver in another IOC</a:t>
            </a:r>
          </a:p>
          <a:p>
            <a:pPr marL="228600" indent="-228600">
              <a:defRPr/>
            </a:pPr>
            <a:endParaRPr lang="en-US" altLang="en-US" sz="2000" dirty="0" smtClean="0"/>
          </a:p>
          <a:p>
            <a:pPr marL="228600" indent="-228600">
              <a:buFontTx/>
              <a:buNone/>
              <a:defRPr/>
            </a:pPr>
            <a:endParaRPr lang="en-US" alt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NDPluginPva (EPICS V4/7)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14400"/>
            <a:ext cx="2926080" cy="520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 smtClean="0"/>
              <a:t>Logical inverse of </a:t>
            </a:r>
            <a:r>
              <a:rPr lang="en-US" altLang="en-US" dirty="0" err="1" smtClean="0"/>
              <a:t>NDPluginPva</a:t>
            </a:r>
            <a:endParaRPr lang="en-US" altLang="en-US" dirty="0" smtClean="0"/>
          </a:p>
          <a:p>
            <a:pPr marL="228600" indent="-228600">
              <a:defRPr/>
            </a:pPr>
            <a:r>
              <a:rPr lang="en-US" altLang="en-US" dirty="0"/>
              <a:t>R</a:t>
            </a:r>
            <a:r>
              <a:rPr lang="en-US" altLang="en-US" dirty="0" smtClean="0"/>
              <a:t>eceives </a:t>
            </a:r>
            <a:r>
              <a:rPr lang="en-US" altLang="en-US" dirty="0" err="1" smtClean="0"/>
              <a:t>NTNDArrays</a:t>
            </a:r>
            <a:r>
              <a:rPr lang="en-US" altLang="en-US" dirty="0" smtClean="0"/>
              <a:t> over the network, converts to </a:t>
            </a:r>
            <a:r>
              <a:rPr lang="en-US" altLang="en-US" dirty="0" err="1" smtClean="0"/>
              <a:t>NDArrays</a:t>
            </a:r>
            <a:r>
              <a:rPr lang="en-US" altLang="en-US" dirty="0" smtClean="0"/>
              <a:t> and calls plugins</a:t>
            </a:r>
          </a:p>
          <a:p>
            <a:pPr marL="228600" indent="-228600">
              <a:defRPr/>
            </a:pPr>
            <a:r>
              <a:rPr lang="en-US" altLang="en-US" dirty="0"/>
              <a:t>Can be used to run areaDetector IOC and plugins on another </a:t>
            </a:r>
            <a:r>
              <a:rPr lang="en-US" altLang="en-US" dirty="0" smtClean="0"/>
              <a:t>machine or </a:t>
            </a:r>
            <a:r>
              <a:rPr lang="en-US" altLang="en-US" dirty="0"/>
              <a:t>in another </a:t>
            </a:r>
            <a:r>
              <a:rPr lang="en-US" altLang="en-US" dirty="0" smtClean="0"/>
              <a:t>process</a:t>
            </a:r>
          </a:p>
          <a:p>
            <a:pPr marL="228600" indent="-228600">
              <a:defRPr/>
            </a:pPr>
            <a:r>
              <a:rPr lang="en-US" altLang="en-US" dirty="0" smtClean="0"/>
              <a:t>High performance: </a:t>
            </a:r>
          </a:p>
          <a:p>
            <a:pPr marL="628650" lvl="1">
              <a:defRPr/>
            </a:pPr>
            <a:r>
              <a:rPr lang="en-US" altLang="en-US" dirty="0" smtClean="0"/>
              <a:t>~1.2 GB/s shown here with </a:t>
            </a:r>
            <a:r>
              <a:rPr lang="en-US" altLang="en-US" dirty="0" err="1" smtClean="0"/>
              <a:t>interprocess</a:t>
            </a:r>
            <a:r>
              <a:rPr lang="en-US" altLang="en-US" dirty="0" smtClean="0"/>
              <a:t> communication</a:t>
            </a:r>
            <a:endParaRPr lang="en-US" altLang="en-US" dirty="0"/>
          </a:p>
          <a:p>
            <a:pPr marL="628650" lvl="1"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aturating 10 Gb Ethernet links has been demonstrated</a:t>
            </a:r>
          </a:p>
          <a:p>
            <a:pPr marL="228600" indent="-228600">
              <a:defRPr/>
            </a:pPr>
            <a:endParaRPr lang="en-US" altLang="en-US" dirty="0" smtClean="0"/>
          </a:p>
          <a:p>
            <a:pPr marL="228600" indent="-228600">
              <a:buFontTx/>
              <a:buNone/>
              <a:defRPr/>
            </a:pPr>
            <a:endParaRPr lang="en-US" alt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pvAccess Driver (EPICS V4)</a:t>
            </a:r>
          </a:p>
        </p:txBody>
      </p:sp>
      <p:pic>
        <p:nvPicPr>
          <p:cNvPr id="88068" name="Picture 3" descr="P:\rivers\Talks\TWG areaDetector 2017\pva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40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dirty="0" smtClean="0">
                <a:solidFill>
                  <a:srgbClr val="0066FF"/>
                </a:solidFill>
              </a:rPr>
              <a:t>Plugins: </a:t>
            </a:r>
            <a:r>
              <a:rPr lang="en-US" altLang="en-US" b="1" dirty="0" err="1" smtClean="0">
                <a:solidFill>
                  <a:srgbClr val="0066FF"/>
                </a:solidFill>
              </a:rPr>
              <a:t>NDPluginFile</a:t>
            </a:r>
            <a:endParaRPr lang="en-US" altLang="en-US" b="1" dirty="0" smtClean="0">
              <a:solidFill>
                <a:srgbClr val="0066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 dirty="0" smtClean="0"/>
              <a:t>6 File formats currently supported including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NDFileTIFF</a:t>
            </a:r>
            <a:endParaRPr lang="en-US" sz="2400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 smtClean="0"/>
              <a:t>Supports any </a:t>
            </a:r>
            <a:r>
              <a:rPr lang="en-US" sz="2000" dirty="0" err="1" smtClean="0"/>
              <a:t>NDArray</a:t>
            </a:r>
            <a:r>
              <a:rPr lang="en-US" sz="2000" dirty="0" smtClean="0"/>
              <a:t> data type</a:t>
            </a:r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 smtClean="0"/>
              <a:t>Stores </a:t>
            </a:r>
            <a:r>
              <a:rPr lang="en-US" sz="2000" dirty="0" err="1" smtClean="0"/>
              <a:t>NDAttributes</a:t>
            </a:r>
            <a:r>
              <a:rPr lang="en-US" sz="2000" dirty="0" smtClean="0"/>
              <a:t> as ASCII user tags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NDFileJPEG</a:t>
            </a:r>
            <a:endParaRPr lang="en-US" sz="2400" dirty="0" smtClean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W</a:t>
            </a:r>
            <a:r>
              <a:rPr lang="en-US" sz="2000" dirty="0" smtClean="0"/>
              <a:t>ith compression control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 smtClean="0"/>
              <a:t>NDFile</a:t>
            </a:r>
            <a:r>
              <a:rPr lang="en-US" sz="2400" dirty="0" err="1"/>
              <a:t>N</a:t>
            </a:r>
            <a:r>
              <a:rPr lang="en-US" sz="2400" dirty="0" err="1" smtClean="0"/>
              <a:t>etCDF</a:t>
            </a:r>
            <a:endParaRPr lang="en-US" sz="2400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P</a:t>
            </a:r>
            <a:r>
              <a:rPr lang="en-US" sz="2000" dirty="0" smtClean="0"/>
              <a:t>opular self-describing binary format, supported by </a:t>
            </a:r>
            <a:r>
              <a:rPr lang="en-US" sz="2000" dirty="0" err="1" smtClean="0"/>
              <a:t>Unidata</a:t>
            </a:r>
            <a:r>
              <a:rPr lang="en-US" sz="2000" dirty="0" smtClean="0"/>
              <a:t> at UCAR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sz="2400" dirty="0" smtClean="0"/>
              <a:t>NDFileHDF5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Writes HDF5 files with the native HDF5 API, unlike the </a:t>
            </a:r>
            <a:r>
              <a:rPr lang="en-US" dirty="0" err="1" smtClean="0"/>
              <a:t>NeXus</a:t>
            </a:r>
            <a:r>
              <a:rPr lang="en-US" dirty="0" smtClean="0"/>
              <a:t> plugin which uses the </a:t>
            </a:r>
            <a:r>
              <a:rPr lang="en-US" dirty="0" err="1" smtClean="0"/>
              <a:t>NeXus</a:t>
            </a:r>
            <a:r>
              <a:rPr lang="en-US" dirty="0" smtClean="0"/>
              <a:t> API. Supports 7 types of data compression.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Supports using an XML file to define the layout and placement of </a:t>
            </a:r>
            <a:r>
              <a:rPr lang="en-US" dirty="0" err="1" smtClean="0"/>
              <a:t>NDArrays</a:t>
            </a:r>
            <a:r>
              <a:rPr lang="en-US" dirty="0" smtClean="0"/>
              <a:t> and </a:t>
            </a:r>
            <a:r>
              <a:rPr lang="en-US" dirty="0" err="1" smtClean="0"/>
              <a:t>NDAttributes</a:t>
            </a:r>
            <a:r>
              <a:rPr lang="en-US" dirty="0" smtClean="0"/>
              <a:t> in the HDF5 file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Supports Single Writer Multiple Reader (SWMR).  Only supported on local file systems, GPFS, and </a:t>
            </a:r>
            <a:r>
              <a:rPr lang="en-US" dirty="0" err="1" smtClean="0"/>
              <a:t>Lustre</a:t>
            </a:r>
            <a:r>
              <a:rPr lang="en-US" dirty="0"/>
              <a:t> </a:t>
            </a:r>
            <a:r>
              <a:rPr lang="en-US" dirty="0" smtClean="0"/>
              <a:t>(not NFS or SMB)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 smtClean="0"/>
              <a:t>Supports Direct Chunk Write to write pre-compressed </a:t>
            </a:r>
            <a:r>
              <a:rPr lang="en-US" dirty="0" err="1" smtClean="0"/>
              <a:t>NDArrays</a:t>
            </a:r>
            <a:r>
              <a:rPr lang="en-US" dirty="0" smtClean="0"/>
              <a:t>, very 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NDFileHDF5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85800"/>
            <a:ext cx="7223760" cy="594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S</a:t>
            </a:r>
            <a:r>
              <a:rPr lang="en-US" kern="0" dirty="0" smtClean="0">
                <a:solidFill>
                  <a:srgbClr val="000000"/>
                </a:solidFill>
              </a:rPr>
              <a:t>upport </a:t>
            </a:r>
            <a:r>
              <a:rPr lang="en-US" kern="0" dirty="0">
                <a:solidFill>
                  <a:srgbClr val="000000"/>
                </a:solidFill>
              </a:rPr>
              <a:t>for multiple threads running the </a:t>
            </a:r>
            <a:r>
              <a:rPr lang="en-US" kern="0" dirty="0" err="1">
                <a:solidFill>
                  <a:srgbClr val="000000"/>
                </a:solidFill>
              </a:rPr>
              <a:t>processCallbacks</a:t>
            </a:r>
            <a:r>
              <a:rPr lang="en-US" kern="0" dirty="0">
                <a:solidFill>
                  <a:srgbClr val="000000"/>
                </a:solidFill>
              </a:rPr>
              <a:t>() function in a single plugin.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Can improve the performance of the plugin by a large factor. </a:t>
            </a:r>
          </a:p>
          <a:p>
            <a:pPr marL="2286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Linear scaling with up to 5 threads (the largest value tested) observed for most of the plugins that now support multiple threads.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Maximum number of threads that can be used for the plugin is set in constructor and in IOC startup script.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Actual number of threads to use controlled via an EPICS PV at run time, up to the maximum value.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Optional sorting of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by </a:t>
            </a:r>
            <a:r>
              <a:rPr lang="en-US" kern="0" dirty="0" err="1">
                <a:solidFill>
                  <a:srgbClr val="000000"/>
                </a:solidFill>
              </a:rPr>
              <a:t>uniqueId</a:t>
            </a:r>
            <a:r>
              <a:rPr lang="en-US" kern="0" dirty="0">
                <a:solidFill>
                  <a:srgbClr val="000000"/>
                </a:solidFill>
              </a:rPr>
              <a:t> to attempt to output them in the correct order. 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Several </a:t>
            </a:r>
            <a:r>
              <a:rPr lang="en-US" sz="2000" kern="0" dirty="0" smtClean="0">
                <a:solidFill>
                  <a:srgbClr val="000000"/>
                </a:solidFill>
              </a:rPr>
              <a:t>parameters </a:t>
            </a:r>
            <a:r>
              <a:rPr lang="en-US" sz="2000" kern="0" dirty="0">
                <a:solidFill>
                  <a:srgbClr val="000000"/>
                </a:solidFill>
              </a:rPr>
              <a:t>to control this option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1 Thread</a:t>
            </a:r>
          </a:p>
        </p:txBody>
      </p:sp>
      <p:pic>
        <p:nvPicPr>
          <p:cNvPr id="108547" name="Picture 2" descr="C:\Talks\SLAC areaDetector 2017\ADCore_documentation\NDPluginDriverExample_top_1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5725"/>
            <a:ext cx="5943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 descr="C:\Talks\SLAC areaDetector 2017\ADCore_documentation\NDPluginDriverExample_StatsFull_1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Multiple Threads per Plugin</a:t>
            </a:r>
            <a:br>
              <a:rPr lang="en-US" altLang="en-US" b="1" smtClean="0">
                <a:solidFill>
                  <a:srgbClr val="0066FF"/>
                </a:solidFill>
              </a:rPr>
            </a:br>
            <a:r>
              <a:rPr lang="en-US" altLang="en-US" b="1" smtClean="0">
                <a:solidFill>
                  <a:srgbClr val="0066FF"/>
                </a:solidFill>
              </a:rPr>
              <a:t>5 Threads</a:t>
            </a:r>
          </a:p>
        </p:txBody>
      </p:sp>
      <p:pic>
        <p:nvPicPr>
          <p:cNvPr id="112643" name="Picture 2" descr="C:\Talks\SLAC areaDetector 2017\ADCore_documentation\NDPluginDriverExample_top_5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58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 descr="C:\Talks\SLAC areaDetector 2017\ADCore_documentation\NDPluginDriverExample_StatsFull_5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381000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0066FF"/>
                </a:solidFill>
              </a:rPr>
              <a:t>NDPluginCodec</a:t>
            </a:r>
            <a:endParaRPr lang="en-US" altLang="en-US" b="1" dirty="0" smtClean="0">
              <a:solidFill>
                <a:srgbClr val="00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106" y="762000"/>
            <a:ext cx="7526694" cy="5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lugin for data compression and decompression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Compress or Decompress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Compressor: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JPEG (</a:t>
            </a:r>
            <a:r>
              <a:rPr lang="en-US" sz="2000" dirty="0" err="1" smtClean="0"/>
              <a:t>JPEGQuality</a:t>
            </a:r>
            <a:r>
              <a:rPr lang="en-US" sz="2000" dirty="0" smtClean="0"/>
              <a:t> selection)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Blosc</a:t>
            </a:r>
            <a:r>
              <a:rPr lang="en-US" sz="2000" dirty="0" smtClean="0"/>
              <a:t> (many options, next slide)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LZ4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BSLZ4 (</a:t>
            </a:r>
            <a:r>
              <a:rPr lang="en-US" sz="2000" dirty="0" err="1" smtClean="0"/>
              <a:t>Bitshuffle</a:t>
            </a:r>
            <a:r>
              <a:rPr lang="en-US" sz="2000" dirty="0" smtClean="0"/>
              <a:t>/lz4)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CompFactor_RBV</a:t>
            </a:r>
            <a:r>
              <a:rPr lang="en-US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Actual compression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CodecStatus</a:t>
            </a:r>
            <a:r>
              <a:rPr lang="en-US" dirty="0" smtClean="0"/>
              <a:t>, </a:t>
            </a:r>
            <a:r>
              <a:rPr lang="en-US" dirty="0" err="1" smtClean="0"/>
              <a:t>CodecError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JPEG is </a:t>
            </a:r>
            <a:r>
              <a:rPr lang="en-US" dirty="0" err="1" smtClean="0"/>
              <a:t>lossy</a:t>
            </a:r>
            <a:r>
              <a:rPr lang="en-US" dirty="0" smtClean="0"/>
              <a:t>, all others lossless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codecs </a:t>
            </a:r>
            <a:r>
              <a:rPr lang="en-US" dirty="0" smtClean="0"/>
              <a:t>are built </a:t>
            </a:r>
            <a:r>
              <a:rPr lang="en-US" dirty="0"/>
              <a:t>in </a:t>
            </a:r>
            <a:r>
              <a:rPr lang="en-US" dirty="0" err="1" smtClean="0"/>
              <a:t>ADSupport</a:t>
            </a:r>
            <a:r>
              <a:rPr lang="en-US" dirty="0" smtClean="0"/>
              <a:t> as shareable libraries that can be called from Python, Java or HDF5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to add additional codecs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4967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HDF5 Compression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NDFileHDF5 file writing plugin has always supported the “built-in” compression filters from HDF5: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N-bit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SZIP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ZLIB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Blosc</a:t>
            </a:r>
            <a:r>
              <a:rPr lang="en-US" sz="2800" dirty="0" smtClean="0"/>
              <a:t> (6 codecs)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LZ4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Bitshuffle</a:t>
            </a:r>
            <a:r>
              <a:rPr lang="en-US" sz="2800" dirty="0" smtClean="0"/>
              <a:t>/LZ4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JPEG filters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of these compressors are called from the HDF5 library.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Limits performance because of the overhead of the library.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compression runs in a single thread with the rest of the library.</a:t>
            </a:r>
          </a:p>
        </p:txBody>
      </p:sp>
    </p:spTree>
    <p:extLst>
      <p:ext uri="{BB962C8B-B14F-4D97-AF65-F5344CB8AC3E}">
        <p14:creationId xmlns:p14="http://schemas.microsoft.com/office/powerpoint/2010/main" val="36683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smtClean="0">
                <a:solidFill>
                  <a:srgbClr val="0066FF"/>
                </a:solidFill>
              </a:rPr>
              <a:t>areaDetector -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05800" cy="6019800"/>
          </a:xfrm>
        </p:spPr>
        <p:txBody>
          <a:bodyPr/>
          <a:lstStyle/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Drivers for many detectors popular at synchrotron beamlines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Visible, IR, and x-ray wavelengths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Handle detectors ranging from &gt;500 frames/second to &lt;1 frame/second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Basic parameters for all detectors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E.g. exposure time, start acquisition, etc.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Allows generic clients to be used for many applications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Easy to implement new detector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Single device-driver C++ file to write.  EPICS independent. 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Easy to implement detector-specific features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Driver understands additional parameters beyond those in the basic set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EPICS-independent at lower layers.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Middle-level plug-ins to add capability like regions-of-interest calculation, image transformations, file saving, etc.  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Device independent, work with all drivers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 smtClean="0"/>
              <a:t>Below the EPICS layer for highest performance</a:t>
            </a:r>
            <a:endParaRPr lang="en-US" altLang="en-US" b="1" dirty="0" smtClean="0"/>
          </a:p>
          <a:p>
            <a:pPr marL="225425" indent="-225425">
              <a:buFontTx/>
              <a:buNone/>
              <a:tabLst>
                <a:tab pos="342900" algn="l"/>
                <a:tab pos="404813" algn="l"/>
              </a:tabLst>
            </a:pP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HDF5 Compression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upport for HDF5 </a:t>
            </a:r>
            <a:r>
              <a:rPr lang="en-US" sz="2800" i="1" dirty="0" smtClean="0"/>
              <a:t>Direct Chunk Write </a:t>
            </a:r>
            <a:r>
              <a:rPr lang="en-US" sz="2800" dirty="0" smtClean="0"/>
              <a:t>added in R3-5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Much faster, much of the code in the HDF5 library is skipped.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NDArrays</a:t>
            </a:r>
            <a:r>
              <a:rPr lang="en-US" dirty="0" smtClean="0"/>
              <a:t> can be pre-compressed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Compression can be done either in </a:t>
            </a:r>
            <a:r>
              <a:rPr lang="en-US" dirty="0" err="1" smtClean="0"/>
              <a:t>NDPluginCodec</a:t>
            </a:r>
            <a:r>
              <a:rPr lang="en-US" dirty="0" smtClean="0"/>
              <a:t>, or directly by the driver (e.g. </a:t>
            </a:r>
            <a:r>
              <a:rPr lang="en-US" dirty="0" err="1" smtClean="0"/>
              <a:t>ADEiger</a:t>
            </a:r>
            <a:r>
              <a:rPr lang="en-US" dirty="0" smtClean="0"/>
              <a:t>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NDPluginCodec</a:t>
            </a:r>
            <a:r>
              <a:rPr lang="en-US" sz="2000" dirty="0" smtClean="0"/>
              <a:t> can be using multiple-threads</a:t>
            </a:r>
            <a:endParaRPr lang="en-US" dirty="0" smtClean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Also works with uncompressed </a:t>
            </a:r>
            <a:r>
              <a:rPr lang="en-US" dirty="0" err="1" smtClean="0"/>
              <a:t>NDArrays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7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marL="838200" indent="-838200"/>
            <a:r>
              <a:rPr lang="en-US" altLang="en-US" b="1" dirty="0" smtClean="0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4876800"/>
          </a:xfrm>
        </p:spPr>
        <p:txBody>
          <a:bodyPr/>
          <a:lstStyle/>
          <a:p>
            <a:pPr marL="228600" indent="-228600"/>
            <a:r>
              <a:rPr lang="en-US" altLang="en-US" dirty="0" err="1" smtClean="0"/>
              <a:t>areaDetector</a:t>
            </a:r>
            <a:r>
              <a:rPr lang="en-US" altLang="en-US" dirty="0" smtClean="0"/>
              <a:t> allows generic viewers to be written that receive images as EPICS waveform records over Channel Access</a:t>
            </a:r>
          </a:p>
          <a:p>
            <a:pPr marL="228600" indent="-228600"/>
            <a:r>
              <a:rPr lang="en-US" altLang="en-US" dirty="0" smtClean="0"/>
              <a:t>Current viewers include:</a:t>
            </a:r>
          </a:p>
          <a:p>
            <a:pPr marL="685800" lvl="1" indent="-228600"/>
            <a:r>
              <a:rPr lang="en-US" altLang="en-US" dirty="0" err="1" smtClean="0"/>
              <a:t>ImageJ</a:t>
            </a:r>
            <a:r>
              <a:rPr lang="en-US" altLang="en-US" dirty="0" smtClean="0"/>
              <a:t> plugin </a:t>
            </a:r>
            <a:r>
              <a:rPr lang="en-US" altLang="en-US" dirty="0" err="1" smtClean="0"/>
              <a:t>EPICS_AD_Display</a:t>
            </a:r>
            <a:r>
              <a:rPr lang="en-US" altLang="en-US" dirty="0" smtClean="0"/>
              <a:t>.  </a:t>
            </a:r>
            <a:r>
              <a:rPr lang="en-US" altLang="en-US" dirty="0" err="1" smtClean="0"/>
              <a:t>ImageJ</a:t>
            </a:r>
            <a:r>
              <a:rPr lang="en-US" altLang="en-US" dirty="0" smtClean="0"/>
              <a:t> is a very popular image analysis program, written in Java, derived from NIH Image.</a:t>
            </a:r>
          </a:p>
          <a:p>
            <a:pPr marL="685800" lvl="1" indent="-228600"/>
            <a:r>
              <a:rPr lang="en-US" altLang="en-US" dirty="0" err="1" smtClean="0"/>
              <a:t>ImageJ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EPICS_NTNDA_Viewer</a:t>
            </a:r>
            <a:r>
              <a:rPr lang="en-US" altLang="en-US" dirty="0" smtClean="0"/>
              <a:t>.  Same as above but uses </a:t>
            </a:r>
            <a:r>
              <a:rPr lang="en-US" altLang="en-US" dirty="0" err="1" smtClean="0"/>
              <a:t>pvAccess</a:t>
            </a:r>
            <a:r>
              <a:rPr lang="en-US" altLang="en-US" dirty="0" smtClean="0"/>
              <a:t> rather than Channel Access.  Supports compressed </a:t>
            </a:r>
            <a:r>
              <a:rPr lang="en-US" altLang="en-US" dirty="0" err="1" smtClean="0"/>
              <a:t>NTNDArrays</a:t>
            </a:r>
            <a:r>
              <a:rPr lang="en-US" altLang="en-US" dirty="0" smtClean="0"/>
              <a:t>.</a:t>
            </a:r>
          </a:p>
          <a:p>
            <a:pPr marL="685800" lvl="1" indent="-228600"/>
            <a:r>
              <a:rPr lang="en-US" altLang="en-US" dirty="0" smtClean="0"/>
              <a:t>Python </a:t>
            </a:r>
            <a:r>
              <a:rPr lang="en-US" altLang="en-US" dirty="0" err="1" smtClean="0"/>
              <a:t>NTNDA_Viewer</a:t>
            </a:r>
            <a:r>
              <a:rPr lang="en-US" altLang="en-US" dirty="0" smtClean="0"/>
              <a:t>.  Uses QT and </a:t>
            </a:r>
            <a:r>
              <a:rPr lang="en-US" altLang="en-US" dirty="0" err="1" smtClean="0"/>
              <a:t>pvAccess</a:t>
            </a:r>
            <a:r>
              <a:rPr lang="en-US" altLang="en-US" dirty="0" smtClean="0"/>
              <a:t>, supports compressed </a:t>
            </a:r>
            <a:r>
              <a:rPr lang="en-US" altLang="en-US" dirty="0" err="1" smtClean="0"/>
              <a:t>NTNDArrays</a:t>
            </a:r>
            <a:r>
              <a:rPr lang="en-US" altLang="en-US" dirty="0" smtClean="0"/>
              <a:t>.</a:t>
            </a:r>
          </a:p>
          <a:p>
            <a:pPr marL="685800" lvl="1" indent="-228600"/>
            <a:r>
              <a:rPr lang="en-US" altLang="en-US" dirty="0" err="1" smtClean="0"/>
              <a:t>ffmpegServer</a:t>
            </a:r>
            <a:r>
              <a:rPr lang="en-US" altLang="en-US" dirty="0" smtClean="0"/>
              <a:t> allows image display in any Web browser</a:t>
            </a:r>
          </a:p>
          <a:p>
            <a:pPr marL="685800" lvl="1" indent="-228600"/>
            <a:r>
              <a:rPr lang="en-US" altLang="en-US" dirty="0" err="1" smtClean="0"/>
              <a:t>ffmpegViewer</a:t>
            </a:r>
            <a:r>
              <a:rPr lang="en-US" altLang="en-US" dirty="0" smtClean="0"/>
              <a:t> high-performance </a:t>
            </a:r>
            <a:r>
              <a:rPr lang="en-US" altLang="en-US" dirty="0" err="1" smtClean="0"/>
              <a:t>Qt</a:t>
            </a:r>
            <a:r>
              <a:rPr lang="en-US" altLang="en-US" dirty="0" smtClean="0"/>
              <a:t>-based viewer for MJPEG stream</a:t>
            </a:r>
            <a:endParaRPr lang="en-US" altLang="en-US" b="1" dirty="0" smtClean="0"/>
          </a:p>
          <a:p>
            <a:pPr marL="685800" lvl="1" indent="-228600"/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0066FF"/>
                </a:solidFill>
              </a:rPr>
              <a:t>EPICS_NTNDA_Viewer ImageJ plugin</a:t>
            </a:r>
          </a:p>
        </p:txBody>
      </p:sp>
      <p:sp>
        <p:nvSpPr>
          <p:cNvPr id="120835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2133600"/>
          </a:xfrm>
        </p:spPr>
        <p:txBody>
          <a:bodyPr/>
          <a:lstStyle/>
          <a:p>
            <a:r>
              <a:rPr lang="en-US" altLang="en-US" dirty="0" smtClean="0"/>
              <a:t>Essentially identical to EPICS_AD_Viewer.java except that it displays </a:t>
            </a:r>
            <a:r>
              <a:rPr lang="en-US" altLang="en-US" dirty="0" err="1" smtClean="0"/>
              <a:t>NTNDArrays</a:t>
            </a:r>
            <a:r>
              <a:rPr lang="en-US" altLang="en-US" dirty="0" smtClean="0"/>
              <a:t> from the </a:t>
            </a:r>
            <a:r>
              <a:rPr lang="en-US" altLang="en-US" dirty="0" err="1" smtClean="0"/>
              <a:t>NDPluginPva</a:t>
            </a:r>
            <a:r>
              <a:rPr lang="en-US" altLang="en-US" dirty="0" smtClean="0"/>
              <a:t> plugin, i.e. using </a:t>
            </a:r>
            <a:r>
              <a:rPr lang="en-US" altLang="en-US" dirty="0" err="1" smtClean="0"/>
              <a:t>pvAccess</a:t>
            </a:r>
            <a:r>
              <a:rPr lang="en-US" altLang="en-US" dirty="0" smtClean="0"/>
              <a:t> to transport the images rather than </a:t>
            </a:r>
            <a:r>
              <a:rPr lang="en-US" altLang="en-US" dirty="0" err="1" smtClean="0"/>
              <a:t>NDPluginStdArrays</a:t>
            </a:r>
            <a:r>
              <a:rPr lang="en-US" altLang="en-US" dirty="0" smtClean="0"/>
              <a:t> which uses Channel Access.</a:t>
            </a:r>
          </a:p>
        </p:txBody>
      </p:sp>
      <p:pic>
        <p:nvPicPr>
          <p:cNvPr id="120836" name="Picture 2" descr="C:\Talks\SLAC areaDetector 2017\ADViewers_documentation\ImageJ_EPICS_NTNDA_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5358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3" descr="C:\Talks\SLAC areaDetector 2017\ADViewers_documentation\ImageJ_EPICS_NTNDA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3088"/>
            <a:ext cx="22098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8600"/>
            <a:ext cx="7620000" cy="543046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0066FF"/>
                </a:solidFill>
              </a:rPr>
              <a:t>ImageJ</a:t>
            </a:r>
            <a:r>
              <a:rPr lang="en-US" altLang="en-US" b="1" dirty="0" smtClean="0">
                <a:solidFill>
                  <a:srgbClr val="0066FF"/>
                </a:solidFill>
              </a:rPr>
              <a:t> </a:t>
            </a:r>
            <a:r>
              <a:rPr lang="en-US" altLang="en-US" b="1" dirty="0" err="1" smtClean="0">
                <a:solidFill>
                  <a:srgbClr val="0066FF"/>
                </a:solidFill>
              </a:rPr>
              <a:t>pvAccess</a:t>
            </a:r>
            <a:r>
              <a:rPr lang="en-US" altLang="en-US" b="1" dirty="0" smtClean="0">
                <a:solidFill>
                  <a:srgbClr val="0066FF"/>
                </a:solidFill>
              </a:rPr>
              <a:t> Viewer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153400" cy="150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822531"/>
            <a:ext cx="8153400" cy="161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Now supports displaying compressed </a:t>
            </a:r>
            <a:r>
              <a:rPr lang="en-US" dirty="0" err="1" smtClean="0"/>
              <a:t>NTNDArrays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Supports all compressions (JPEG, </a:t>
            </a:r>
            <a:r>
              <a:rPr lang="en-US" dirty="0" err="1" smtClean="0"/>
              <a:t>Blosc</a:t>
            </a:r>
            <a:r>
              <a:rPr lang="en-US" dirty="0" smtClean="0"/>
              <a:t>, LZ4, BSLZ4)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greatly reduce network bandwidth when the IOC and viewer are running on different machines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9086" y="3429000"/>
            <a:ext cx="6435264" cy="3352801"/>
            <a:chOff x="1866900" y="2743200"/>
            <a:chExt cx="5334000" cy="40630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0" y="2743200"/>
              <a:ext cx="5334000" cy="40630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81300" y="3869323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Blosc</a:t>
              </a:r>
              <a:r>
                <a:rPr lang="en-US" sz="1600" dirty="0" smtClean="0"/>
                <a:t> compression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1500" y="3479884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 compression</a:t>
              </a:r>
              <a:endParaRPr lang="en-US" sz="1600" dirty="0"/>
            </a:p>
          </p:txBody>
        </p:sp>
        <p:cxnSp>
          <p:nvCxnSpPr>
            <p:cNvPr id="8" name="Straight Arrow Connector 7"/>
            <p:cNvCxnSpPr>
              <a:stCxn id="3" idx="2"/>
            </p:cNvCxnSpPr>
            <p:nvPr/>
          </p:nvCxnSpPr>
          <p:spPr bwMode="auto">
            <a:xfrm>
              <a:off x="3657600" y="4207877"/>
              <a:ext cx="51881" cy="1600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stCxn id="3" idx="2"/>
            </p:cNvCxnSpPr>
            <p:nvPr/>
          </p:nvCxnSpPr>
          <p:spPr bwMode="auto">
            <a:xfrm>
              <a:off x="3657600" y="4207877"/>
              <a:ext cx="3086100" cy="16147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371609"/>
            <a:ext cx="6633036" cy="9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66FF"/>
                </a:solidFill>
              </a:rPr>
              <a:t>Other Drivers that use ADCore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err="1" smtClean="0"/>
              <a:t>NDArrays</a:t>
            </a:r>
            <a:r>
              <a:rPr lang="en-US" altLang="en-US" dirty="0" smtClean="0"/>
              <a:t> are not limited to 2-D detectors</a:t>
            </a:r>
          </a:p>
          <a:p>
            <a:pPr lvl="1">
              <a:defRPr/>
            </a:pPr>
            <a:r>
              <a:rPr lang="en-US" altLang="en-US" dirty="0" smtClean="0"/>
              <a:t>File, ROI, and statistics plugins are useful for other types of detectors</a:t>
            </a:r>
          </a:p>
          <a:p>
            <a:pPr>
              <a:defRPr/>
            </a:pPr>
            <a:r>
              <a:rPr lang="en-US" altLang="en-US" dirty="0" smtClean="0"/>
              <a:t>Used for spectra arrays [</a:t>
            </a:r>
            <a:r>
              <a:rPr lang="en-US" altLang="en-US" dirty="0" err="1" smtClean="0"/>
              <a:t>NumMCAChannels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NumDetectors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NumPixels</a:t>
            </a:r>
            <a:r>
              <a:rPr lang="en-US" altLang="en-US" dirty="0" smtClean="0"/>
              <a:t>] for:</a:t>
            </a:r>
          </a:p>
          <a:p>
            <a:pPr lvl="1">
              <a:defRPr/>
            </a:pPr>
            <a:r>
              <a:rPr lang="en-US" altLang="en-US" dirty="0" smtClean="0"/>
              <a:t>Xspress3 from Quantum Detectors</a:t>
            </a:r>
          </a:p>
          <a:p>
            <a:pPr lvl="1">
              <a:defRPr/>
            </a:pPr>
            <a:r>
              <a:rPr lang="en-US" altLang="en-US" dirty="0" err="1" smtClean="0"/>
              <a:t>xMAP</a:t>
            </a:r>
            <a:r>
              <a:rPr lang="en-US" altLang="en-US" dirty="0" smtClean="0"/>
              <a:t>, Mercury and new </a:t>
            </a:r>
            <a:r>
              <a:rPr lang="en-US" altLang="en-US" dirty="0" err="1" smtClean="0"/>
              <a:t>FalconX</a:t>
            </a:r>
            <a:r>
              <a:rPr lang="en-US" altLang="en-US" dirty="0" smtClean="0"/>
              <a:t> from XIA</a:t>
            </a:r>
          </a:p>
          <a:p>
            <a:pPr lvl="1">
              <a:defRPr/>
            </a:pPr>
            <a:r>
              <a:rPr lang="en-US" altLang="en-US" dirty="0" smtClean="0"/>
              <a:t>Dante detector from </a:t>
            </a:r>
            <a:r>
              <a:rPr lang="en-US" altLang="en-US" dirty="0" err="1" smtClean="0"/>
              <a:t>XGLab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Used for time-series data [</a:t>
            </a:r>
            <a:r>
              <a:rPr lang="en-US" altLang="en-US" dirty="0" err="1" smtClean="0"/>
              <a:t>NumTimePoints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NumInputs</a:t>
            </a:r>
            <a:r>
              <a:rPr lang="en-US" altLang="en-US" dirty="0" smtClean="0"/>
              <a:t>] for the </a:t>
            </a:r>
            <a:r>
              <a:rPr lang="en-US" altLang="en-US" dirty="0" err="1" smtClean="0"/>
              <a:t>quadEM</a:t>
            </a:r>
            <a:r>
              <a:rPr lang="en-US" altLang="en-US" dirty="0" smtClean="0"/>
              <a:t> quad electrometer software</a:t>
            </a:r>
          </a:p>
          <a:p>
            <a:pPr lvl="1">
              <a:defRPr/>
            </a:pPr>
            <a:r>
              <a:rPr lang="en-US" altLang="en-US" dirty="0" smtClean="0"/>
              <a:t>AH401, AH501, </a:t>
            </a:r>
            <a:r>
              <a:rPr lang="en-US" altLang="en-US" dirty="0" err="1" smtClean="0"/>
              <a:t>TetrAMM</a:t>
            </a:r>
            <a:r>
              <a:rPr lang="en-US" altLang="en-US" dirty="0" smtClean="0"/>
              <a:t> from </a:t>
            </a:r>
            <a:r>
              <a:rPr lang="en-US" altLang="en-US" dirty="0" err="1" smtClean="0"/>
              <a:t>CaenEls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Two types of electrometers from BNL Instrumentation group (Peter Siddons)</a:t>
            </a:r>
          </a:p>
          <a:p>
            <a:pPr marL="457200" lvl="1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6972"/>
            <a:ext cx="8229600" cy="4419600"/>
          </a:xfrm>
        </p:spPr>
        <p:txBody>
          <a:bodyPr/>
          <a:lstStyle/>
          <a:p>
            <a:r>
              <a:rPr lang="en-US" altLang="en-US" dirty="0" smtClean="0"/>
              <a:t>Architecture works well, easily extended to new detector drivers, new plugins and new clients</a:t>
            </a:r>
          </a:p>
          <a:p>
            <a:r>
              <a:rPr lang="en-US" altLang="en-US" dirty="0" smtClean="0"/>
              <a:t>Base classes, </a:t>
            </a:r>
            <a:r>
              <a:rPr lang="en-US" altLang="en-US" dirty="0" err="1" smtClean="0"/>
              <a:t>asynPortDriver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asynNDArrayDriver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asynPluginDriver</a:t>
            </a:r>
            <a:r>
              <a:rPr lang="en-US" altLang="en-US" dirty="0" smtClean="0"/>
              <a:t> actually are generic, nothing “</a:t>
            </a:r>
            <a:r>
              <a:rPr lang="en-US" altLang="en-US" dirty="0" err="1" smtClean="0"/>
              <a:t>areaDetector</a:t>
            </a:r>
            <a:r>
              <a:rPr lang="en-US" altLang="en-US" dirty="0" smtClean="0"/>
              <a:t>” specific about them.</a:t>
            </a:r>
            <a:endParaRPr lang="en-US" altLang="en-US" sz="1800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Documentation in </a:t>
            </a:r>
            <a:r>
              <a:rPr lang="en-US" altLang="en-US" dirty="0" err="1" smtClean="0"/>
              <a:t>ReST</a:t>
            </a:r>
            <a:r>
              <a:rPr lang="en-US" altLang="en-US" dirty="0" smtClean="0"/>
              <a:t> on github.io:</a:t>
            </a:r>
            <a:endParaRPr lang="en-US" altLang="en-US" dirty="0"/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https://areaDetector.github.io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dirty="0" smtClean="0"/>
              <a:t>Can get code from </a:t>
            </a:r>
            <a:r>
              <a:rPr lang="en-US" altLang="en-US" dirty="0" err="1" smtClean="0"/>
              <a:t>github</a:t>
            </a:r>
            <a:endParaRPr lang="en-US" altLang="en-US" dirty="0" smtClean="0"/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https://github.com/areaDetector</a:t>
            </a:r>
            <a:endParaRPr lang="en-US" alt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6FF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60960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NDArray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N-Dimensional array. 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Everything is done in N-dimensions (up to 10), rather than 2.  This is needed even for 2-D detectors to support color.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Other types of devices (Dante, Xspress3, </a:t>
            </a:r>
            <a:r>
              <a:rPr lang="en-US" dirty="0" err="1" smtClean="0"/>
              <a:t>xMAP</a:t>
            </a:r>
            <a:r>
              <a:rPr lang="en-US" dirty="0" smtClean="0"/>
              <a:t> x-ray spectrometers, quad electrometers also use </a:t>
            </a:r>
            <a:r>
              <a:rPr lang="en-US" dirty="0" err="1" smtClean="0"/>
              <a:t>NDArrays</a:t>
            </a:r>
            <a:r>
              <a:rPr lang="en-US" dirty="0" smtClean="0"/>
              <a:t> and </a:t>
            </a:r>
            <a:r>
              <a:rPr lang="en-US" dirty="0" err="1" smtClean="0"/>
              <a:t>areaDetector</a:t>
            </a:r>
            <a:r>
              <a:rPr lang="en-US" dirty="0" smtClean="0"/>
              <a:t> plugins.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This is what plugin callbacks receive from device drivers.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NDAttribute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Each </a:t>
            </a:r>
            <a:r>
              <a:rPr lang="en-US" dirty="0" err="1" smtClean="0"/>
              <a:t>NDArray</a:t>
            </a:r>
            <a:r>
              <a:rPr lang="en-US" dirty="0" smtClean="0"/>
              <a:t> has a list of associated attributes (metadata) that travel with the array through the processing </a:t>
            </a:r>
            <a:r>
              <a:rPr lang="en-US" dirty="0" err="1" smtClean="0"/>
              <a:t>pileline</a:t>
            </a:r>
            <a:r>
              <a:rPr lang="en-US" dirty="0" smtClean="0"/>
              <a:t>.  Attributes can come from driver parameters, any EPICS PV, or any user-written function.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/>
              <a:t>C</a:t>
            </a:r>
            <a:r>
              <a:rPr lang="en-US" dirty="0" smtClean="0"/>
              <a:t>an store motor positions, temperature, ring current, amplifier gains, etc. with each frame.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 smtClean="0"/>
              <a:t>Written to disk files for TIFF, </a:t>
            </a:r>
            <a:r>
              <a:rPr lang="en-US" dirty="0" err="1" smtClean="0"/>
              <a:t>netCDF</a:t>
            </a:r>
            <a:r>
              <a:rPr lang="en-US" dirty="0" smtClean="0"/>
              <a:t>, and HDF5 file formats. 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 smtClean="0"/>
              <a:t>NDArrayPool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Allocates </a:t>
            </a:r>
            <a:r>
              <a:rPr lang="en-US" dirty="0" err="1" smtClean="0"/>
              <a:t>NDArray</a:t>
            </a:r>
            <a:r>
              <a:rPr lang="en-US" dirty="0" smtClean="0"/>
              <a:t> objects from a </a:t>
            </a:r>
            <a:r>
              <a:rPr lang="en-US" dirty="0" err="1" smtClean="0"/>
              <a:t>freelist</a:t>
            </a:r>
            <a:endParaRPr lang="en-US" dirty="0" smtClean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err="1" smtClean="0"/>
              <a:t>Plugins</a:t>
            </a:r>
            <a:r>
              <a:rPr lang="en-US" dirty="0" smtClean="0"/>
              <a:t> access in </a:t>
            </a:r>
            <a:r>
              <a:rPr lang="en-US" dirty="0" err="1" smtClean="0"/>
              <a:t>readonly</a:t>
            </a:r>
            <a:r>
              <a:rPr lang="en-US" dirty="0" smtClean="0"/>
              <a:t> mode, increment reference count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smtClean="0"/>
              <a:t>Eliminates need to copy data when sending it to callbacks.</a:t>
            </a:r>
          </a:p>
          <a:p>
            <a:pPr marL="685800" lvl="1" indent="-228600">
              <a:lnSpc>
                <a:spcPct val="90000"/>
              </a:lnSpc>
              <a:defRPr/>
            </a:pPr>
            <a:endParaRPr lang="en-US" sz="4000" dirty="0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areaDetector – Data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AutoShape 34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 rot="16200000" flipH="1">
            <a:off x="3783806" y="3902869"/>
            <a:ext cx="1781175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" name="AutoShape 35"/>
          <p:cNvCxnSpPr>
            <a:cxnSpLocks noChangeShapeType="1"/>
            <a:stCxn id="12295" idx="0"/>
            <a:endCxn id="12318" idx="2"/>
          </p:cNvCxnSpPr>
          <p:nvPr/>
        </p:nvCxnSpPr>
        <p:spPr bwMode="auto">
          <a:xfrm flipH="1" flipV="1">
            <a:off x="2149475" y="3994150"/>
            <a:ext cx="2525713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646238" y="1477963"/>
            <a:ext cx="11890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ADBase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013075" y="2422525"/>
            <a:ext cx="3321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Standard asyn device support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(device-independent)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576638" y="5532438"/>
            <a:ext cx="219392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Vendor API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805238" y="4794250"/>
            <a:ext cx="1738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Driver </a:t>
            </a:r>
          </a:p>
        </p:txBody>
      </p:sp>
      <p:cxnSp>
        <p:nvCxnSpPr>
          <p:cNvPr id="12296" name="AutoShape 7"/>
          <p:cNvCxnSpPr>
            <a:cxnSpLocks noChangeShapeType="1"/>
            <a:stCxn id="12344" idx="2"/>
            <a:endCxn id="12295" idx="0"/>
          </p:cNvCxnSpPr>
          <p:nvPr/>
        </p:nvCxnSpPr>
        <p:spPr bwMode="auto">
          <a:xfrm flipH="1">
            <a:off x="4675188" y="3994150"/>
            <a:ext cx="765175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8"/>
          <p:cNvCxnSpPr>
            <a:cxnSpLocks noChangeShapeType="1"/>
            <a:stCxn id="12295" idx="2"/>
            <a:endCxn id="12294" idx="0"/>
          </p:cNvCxnSpPr>
          <p:nvPr/>
        </p:nvCxnSpPr>
        <p:spPr bwMode="auto">
          <a:xfrm flipH="1">
            <a:off x="4673600" y="5140325"/>
            <a:ext cx="1588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9"/>
          <p:cNvCxnSpPr>
            <a:cxnSpLocks noChangeShapeType="1"/>
            <a:stCxn id="12293" idx="2"/>
            <a:endCxn id="12344" idx="0"/>
          </p:cNvCxnSpPr>
          <p:nvPr/>
        </p:nvCxnSpPr>
        <p:spPr bwMode="auto">
          <a:xfrm>
            <a:off x="4673600" y="3013075"/>
            <a:ext cx="766763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920875" y="596900"/>
            <a:ext cx="639921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 Clients (CSS, medm, Python, ImageJ, SPEC, etc.)</a:t>
            </a:r>
          </a:p>
        </p:txBody>
      </p:sp>
      <p:cxnSp>
        <p:nvCxnSpPr>
          <p:cNvPr id="12300" name="AutoShape 11"/>
          <p:cNvCxnSpPr>
            <a:cxnSpLocks noChangeShapeType="1"/>
            <a:stCxn id="12299" idx="2"/>
            <a:endCxn id="12292" idx="0"/>
          </p:cNvCxnSpPr>
          <p:nvPr/>
        </p:nvCxnSpPr>
        <p:spPr bwMode="auto">
          <a:xfrm flipH="1">
            <a:off x="2241550" y="936625"/>
            <a:ext cx="2878138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1625600" y="133350"/>
            <a:ext cx="609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areaDetector Architecture</a:t>
            </a:r>
          </a:p>
        </p:txBody>
      </p:sp>
      <p:cxnSp>
        <p:nvCxnSpPr>
          <p:cNvPr id="12302" name="AutoShape 13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2241550" y="2068513"/>
            <a:ext cx="24320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200400" y="1466850"/>
            <a:ext cx="12795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xxxDriver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04" name="AutoShape 15"/>
          <p:cNvCxnSpPr>
            <a:cxnSpLocks noChangeShapeType="1"/>
            <a:stCxn id="12299" idx="2"/>
            <a:endCxn id="12303" idx="0"/>
          </p:cNvCxnSpPr>
          <p:nvPr/>
        </p:nvCxnSpPr>
        <p:spPr bwMode="auto">
          <a:xfrm flipH="1">
            <a:off x="3840163" y="936625"/>
            <a:ext cx="1279525" cy="530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5" name="AutoShape 16"/>
          <p:cNvCxnSpPr>
            <a:cxnSpLocks noChangeShapeType="1"/>
            <a:stCxn id="12303" idx="2"/>
            <a:endCxn id="12293" idx="0"/>
          </p:cNvCxnSpPr>
          <p:nvPr/>
        </p:nvCxnSpPr>
        <p:spPr bwMode="auto">
          <a:xfrm>
            <a:off x="3840163" y="2057400"/>
            <a:ext cx="833437" cy="3651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532188" y="6103938"/>
            <a:ext cx="2284412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</a:t>
            </a:r>
          </a:p>
        </p:txBody>
      </p:sp>
      <p:cxnSp>
        <p:nvCxnSpPr>
          <p:cNvPr id="12307" name="AutoShape 18"/>
          <p:cNvCxnSpPr>
            <a:cxnSpLocks noChangeShapeType="1"/>
            <a:stCxn id="12294" idx="2"/>
            <a:endCxn id="12306" idx="0"/>
          </p:cNvCxnSpPr>
          <p:nvPr/>
        </p:nvCxnSpPr>
        <p:spPr bwMode="auto">
          <a:xfrm>
            <a:off x="4673600" y="5875338"/>
            <a:ext cx="15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7588250" y="2149475"/>
            <a:ext cx="14636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C++ Base classes (NDArray, asynPortDriver, asynNDArrayDriver, ADDriver, NDPluginDriver)</a:t>
            </a:r>
          </a:p>
        </p:txBody>
      </p:sp>
      <p:cxnSp>
        <p:nvCxnSpPr>
          <p:cNvPr id="12309" name="AutoShape 20"/>
          <p:cNvCxnSpPr>
            <a:cxnSpLocks noChangeShapeType="1"/>
            <a:stCxn id="12295" idx="3"/>
            <a:endCxn id="12308" idx="2"/>
          </p:cNvCxnSpPr>
          <p:nvPr/>
        </p:nvCxnSpPr>
        <p:spPr bwMode="auto">
          <a:xfrm flipV="1">
            <a:off x="5543550" y="3346450"/>
            <a:ext cx="2776538" cy="16208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0" name="AutoShape 21"/>
          <p:cNvCxnSpPr>
            <a:cxnSpLocks noChangeShapeType="1"/>
            <a:stCxn id="12308" idx="2"/>
            <a:endCxn id="12320" idx="3"/>
          </p:cNvCxnSpPr>
          <p:nvPr/>
        </p:nvCxnSpPr>
        <p:spPr bwMode="auto">
          <a:xfrm flipH="1">
            <a:off x="7588250" y="3346450"/>
            <a:ext cx="731838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1" name="AutoShape 24"/>
          <p:cNvCxnSpPr>
            <a:cxnSpLocks noChangeShapeType="1"/>
          </p:cNvCxnSpPr>
          <p:nvPr/>
        </p:nvCxnSpPr>
        <p:spPr bwMode="auto">
          <a:xfrm>
            <a:off x="1965325" y="33861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0" y="1325563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5 Standard EPICS records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0" y="2332038"/>
            <a:ext cx="15541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device support</a:t>
            </a: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0" y="3530600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3 Plug-ins</a:t>
            </a:r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0" y="5532438"/>
            <a:ext cx="1463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 API</a:t>
            </a:r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0" y="4676775"/>
            <a:ext cx="1554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Device drivers</a:t>
            </a:r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0" y="411163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CA clients</a:t>
            </a: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1554163" y="3648075"/>
            <a:ext cx="11890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StdArrays</a:t>
            </a:r>
          </a:p>
        </p:txBody>
      </p:sp>
      <p:cxnSp>
        <p:nvCxnSpPr>
          <p:cNvPr id="12319" name="AutoShape 32"/>
          <p:cNvCxnSpPr>
            <a:cxnSpLocks noChangeShapeType="1"/>
            <a:stCxn id="12293" idx="1"/>
            <a:endCxn id="12318" idx="0"/>
          </p:cNvCxnSpPr>
          <p:nvPr/>
        </p:nvCxnSpPr>
        <p:spPr bwMode="auto">
          <a:xfrm rot="10800000" flipV="1">
            <a:off x="2149475" y="2717800"/>
            <a:ext cx="863600" cy="930275"/>
          </a:xfrm>
          <a:prstGeom prst="bentConnector2">
            <a:avLst/>
          </a:prstGeom>
          <a:noFill/>
          <a:ln w="9525">
            <a:solidFill>
              <a:srgbClr val="0000FF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0" name="Rectangle 36"/>
          <p:cNvSpPr>
            <a:spLocks noChangeArrowheads="1"/>
          </p:cNvSpPr>
          <p:nvPr/>
        </p:nvSpPr>
        <p:spPr bwMode="auto">
          <a:xfrm>
            <a:off x="6081713" y="3421063"/>
            <a:ext cx="150653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File 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(HDF5, </a:t>
            </a: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netCDF, TIFF, JPEG)</a:t>
            </a:r>
          </a:p>
        </p:txBody>
      </p:sp>
      <p:cxnSp>
        <p:nvCxnSpPr>
          <p:cNvPr id="12321" name="AutoShape 37"/>
          <p:cNvCxnSpPr>
            <a:cxnSpLocks noChangeShapeType="1"/>
            <a:stCxn id="12295" idx="0"/>
            <a:endCxn id="12320" idx="2"/>
          </p:cNvCxnSpPr>
          <p:nvPr/>
        </p:nvCxnSpPr>
        <p:spPr bwMode="auto">
          <a:xfrm flipV="1">
            <a:off x="4675188" y="4221163"/>
            <a:ext cx="2159000" cy="5730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AutoShape 38"/>
          <p:cNvCxnSpPr>
            <a:cxnSpLocks noChangeShapeType="1"/>
            <a:stCxn id="12293" idx="2"/>
            <a:endCxn id="12320" idx="0"/>
          </p:cNvCxnSpPr>
          <p:nvPr/>
        </p:nvCxnSpPr>
        <p:spPr bwMode="auto">
          <a:xfrm>
            <a:off x="4673600" y="3013075"/>
            <a:ext cx="2160588" cy="4079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3" name="Rectangle 39"/>
          <p:cNvSpPr>
            <a:spLocks noChangeArrowheads="1"/>
          </p:cNvSpPr>
          <p:nvPr/>
        </p:nvSpPr>
        <p:spPr bwMode="auto">
          <a:xfrm>
            <a:off x="6583363" y="1477963"/>
            <a:ext cx="15541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NDPluginXXX.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template</a:t>
            </a:r>
          </a:p>
        </p:txBody>
      </p:sp>
      <p:cxnSp>
        <p:nvCxnSpPr>
          <p:cNvPr id="12324" name="AutoShape 40"/>
          <p:cNvCxnSpPr>
            <a:cxnSpLocks noChangeShapeType="1"/>
            <a:stCxn id="12323" idx="2"/>
            <a:endCxn id="12293" idx="0"/>
          </p:cNvCxnSpPr>
          <p:nvPr/>
        </p:nvCxnSpPr>
        <p:spPr bwMode="auto">
          <a:xfrm flipH="1">
            <a:off x="4673600" y="2068513"/>
            <a:ext cx="2687638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AutoShape 41"/>
          <p:cNvCxnSpPr>
            <a:cxnSpLocks noChangeShapeType="1"/>
            <a:stCxn id="12299" idx="2"/>
            <a:endCxn id="12323" idx="0"/>
          </p:cNvCxnSpPr>
          <p:nvPr/>
        </p:nvCxnSpPr>
        <p:spPr bwMode="auto">
          <a:xfrm>
            <a:off x="5119688" y="936625"/>
            <a:ext cx="2241550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AutoShape 42"/>
          <p:cNvCxnSpPr>
            <a:cxnSpLocks noChangeShapeType="1"/>
            <a:stCxn id="12293" idx="2"/>
            <a:endCxn id="12318" idx="0"/>
          </p:cNvCxnSpPr>
          <p:nvPr/>
        </p:nvCxnSpPr>
        <p:spPr bwMode="auto">
          <a:xfrm flipH="1">
            <a:off x="2149475" y="3013075"/>
            <a:ext cx="2524125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AutoShape 43"/>
          <p:cNvCxnSpPr>
            <a:cxnSpLocks noChangeShapeType="1"/>
            <a:endCxn id="12328" idx="1"/>
          </p:cNvCxnSpPr>
          <p:nvPr/>
        </p:nvCxnSpPr>
        <p:spPr bwMode="auto">
          <a:xfrm>
            <a:off x="6019800" y="5257800"/>
            <a:ext cx="5032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8" name="Text Box 44"/>
          <p:cNvSpPr txBox="1">
            <a:spLocks noChangeArrowheads="1"/>
          </p:cNvSpPr>
          <p:nvPr/>
        </p:nvSpPr>
        <p:spPr bwMode="auto">
          <a:xfrm>
            <a:off x="6523038" y="5105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</a:t>
            </a:r>
          </a:p>
        </p:txBody>
      </p:sp>
      <p:cxnSp>
        <p:nvCxnSpPr>
          <p:cNvPr id="12329" name="AutoShape 45"/>
          <p:cNvCxnSpPr>
            <a:cxnSpLocks noChangeShapeType="1"/>
            <a:endCxn id="12330" idx="1"/>
          </p:cNvCxnSpPr>
          <p:nvPr/>
        </p:nvCxnSpPr>
        <p:spPr bwMode="auto">
          <a:xfrm>
            <a:off x="6019800" y="5543550"/>
            <a:ext cx="503238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0" name="Text Box 46"/>
          <p:cNvSpPr txBox="1">
            <a:spLocks noChangeArrowheads="1"/>
          </p:cNvSpPr>
          <p:nvPr/>
        </p:nvSpPr>
        <p:spPr bwMode="auto">
          <a:xfrm>
            <a:off x="6523038" y="539115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Record/device support</a:t>
            </a:r>
          </a:p>
        </p:txBody>
      </p:sp>
      <p:cxnSp>
        <p:nvCxnSpPr>
          <p:cNvPr id="12331" name="AutoShape 47"/>
          <p:cNvCxnSpPr>
            <a:cxnSpLocks noChangeShapeType="1"/>
            <a:endCxn id="12332" idx="1"/>
          </p:cNvCxnSpPr>
          <p:nvPr/>
        </p:nvCxnSpPr>
        <p:spPr bwMode="auto">
          <a:xfrm>
            <a:off x="6019800" y="57912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2" name="Text Box 48"/>
          <p:cNvSpPr txBox="1">
            <a:spLocks noChangeArrowheads="1"/>
          </p:cNvSpPr>
          <p:nvPr/>
        </p:nvSpPr>
        <p:spPr bwMode="auto">
          <a:xfrm>
            <a:off x="6523038" y="5638800"/>
            <a:ext cx="2652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asynInt32, Float64, Octet</a:t>
            </a:r>
          </a:p>
        </p:txBody>
      </p:sp>
      <p:cxnSp>
        <p:nvCxnSpPr>
          <p:cNvPr id="12333" name="AutoShape 49"/>
          <p:cNvCxnSpPr>
            <a:cxnSpLocks noChangeShapeType="1"/>
            <a:endCxn id="12334" idx="1"/>
          </p:cNvCxnSpPr>
          <p:nvPr/>
        </p:nvCxnSpPr>
        <p:spPr bwMode="auto">
          <a:xfrm>
            <a:off x="6019800" y="6248400"/>
            <a:ext cx="503238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4" name="Text Box 50"/>
          <p:cNvSpPr txBox="1">
            <a:spLocks noChangeArrowheads="1"/>
          </p:cNvSpPr>
          <p:nvPr/>
        </p:nvSpPr>
        <p:spPr bwMode="auto">
          <a:xfrm>
            <a:off x="6523038" y="6096000"/>
            <a:ext cx="269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asynGenericPointer (NDArray)</a:t>
            </a:r>
          </a:p>
        </p:txBody>
      </p:sp>
      <p:cxnSp>
        <p:nvCxnSpPr>
          <p:cNvPr id="12335" name="AutoShape 51"/>
          <p:cNvCxnSpPr>
            <a:cxnSpLocks noChangeShapeType="1"/>
            <a:endCxn id="12336" idx="1"/>
          </p:cNvCxnSpPr>
          <p:nvPr/>
        </p:nvCxnSpPr>
        <p:spPr bwMode="auto">
          <a:xfrm>
            <a:off x="6019800" y="60198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prstDash val="lg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6" name="Text Box 52"/>
          <p:cNvSpPr txBox="1">
            <a:spLocks noChangeArrowheads="1"/>
          </p:cNvSpPr>
          <p:nvPr/>
        </p:nvSpPr>
        <p:spPr bwMode="auto">
          <a:xfrm>
            <a:off x="6523038" y="5867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asynXXXArray</a:t>
            </a:r>
          </a:p>
        </p:txBody>
      </p:sp>
      <p:cxnSp>
        <p:nvCxnSpPr>
          <p:cNvPr id="12337" name="AutoShape 53"/>
          <p:cNvCxnSpPr>
            <a:cxnSpLocks noChangeShapeType="1"/>
            <a:endCxn id="12338" idx="1"/>
          </p:cNvCxnSpPr>
          <p:nvPr/>
        </p:nvCxnSpPr>
        <p:spPr bwMode="auto">
          <a:xfrm>
            <a:off x="6019800" y="65055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8" name="Text Box 54"/>
          <p:cNvSpPr txBox="1">
            <a:spLocks noChangeArrowheads="1"/>
          </p:cNvSpPr>
          <p:nvPr/>
        </p:nvSpPr>
        <p:spPr bwMode="auto">
          <a:xfrm>
            <a:off x="6523038" y="63531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 library calls</a:t>
            </a:r>
          </a:p>
        </p:txBody>
      </p:sp>
      <p:sp>
        <p:nvSpPr>
          <p:cNvPr id="12339" name="Rectangle 55"/>
          <p:cNvSpPr>
            <a:spLocks noChangeArrowheads="1"/>
          </p:cNvSpPr>
          <p:nvPr/>
        </p:nvSpPr>
        <p:spPr bwMode="auto">
          <a:xfrm>
            <a:off x="4664075" y="1477963"/>
            <a:ext cx="15541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40" name="AutoShape 56"/>
          <p:cNvCxnSpPr>
            <a:cxnSpLocks noChangeShapeType="1"/>
            <a:stCxn id="12299" idx="2"/>
            <a:endCxn id="12339" idx="0"/>
          </p:cNvCxnSpPr>
          <p:nvPr/>
        </p:nvCxnSpPr>
        <p:spPr bwMode="auto">
          <a:xfrm>
            <a:off x="5119688" y="936625"/>
            <a:ext cx="322262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1" name="AutoShape 57"/>
          <p:cNvCxnSpPr>
            <a:cxnSpLocks noChangeShapeType="1"/>
            <a:stCxn id="12339" idx="2"/>
            <a:endCxn id="12293" idx="0"/>
          </p:cNvCxnSpPr>
          <p:nvPr/>
        </p:nvCxnSpPr>
        <p:spPr bwMode="auto">
          <a:xfrm flipH="1">
            <a:off x="4673600" y="2068513"/>
            <a:ext cx="7683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2" name="AutoShape 58"/>
          <p:cNvCxnSpPr>
            <a:cxnSpLocks noChangeShapeType="1"/>
            <a:stCxn id="12345" idx="3"/>
            <a:endCxn id="12344" idx="1"/>
          </p:cNvCxnSpPr>
          <p:nvPr/>
        </p:nvCxnSpPr>
        <p:spPr bwMode="auto">
          <a:xfrm>
            <a:off x="4387850" y="3821113"/>
            <a:ext cx="54927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3" name="AutoShape 59"/>
          <p:cNvCxnSpPr>
            <a:cxnSpLocks noChangeShapeType="1"/>
            <a:stCxn id="12345" idx="1"/>
            <a:endCxn id="12318" idx="3"/>
          </p:cNvCxnSpPr>
          <p:nvPr/>
        </p:nvCxnSpPr>
        <p:spPr bwMode="auto">
          <a:xfrm flipH="1">
            <a:off x="2743200" y="3821113"/>
            <a:ext cx="36512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44" name="Rectangle 4"/>
          <p:cNvSpPr>
            <a:spLocks noChangeArrowheads="1"/>
          </p:cNvSpPr>
          <p:nvPr/>
        </p:nvSpPr>
        <p:spPr bwMode="auto">
          <a:xfrm>
            <a:off x="4937125" y="3648075"/>
            <a:ext cx="10064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ROI</a:t>
            </a:r>
          </a:p>
        </p:txBody>
      </p:sp>
      <p:sp>
        <p:nvSpPr>
          <p:cNvPr id="12345" name="Rectangle 60"/>
          <p:cNvSpPr>
            <a:spLocks noChangeArrowheads="1"/>
          </p:cNvSpPr>
          <p:nvPr/>
        </p:nvSpPr>
        <p:spPr bwMode="auto">
          <a:xfrm>
            <a:off x="3108325" y="3648075"/>
            <a:ext cx="1279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Process</a:t>
            </a:r>
          </a:p>
        </p:txBody>
      </p:sp>
      <p:cxnSp>
        <p:nvCxnSpPr>
          <p:cNvPr id="12346" name="AutoShape 61"/>
          <p:cNvCxnSpPr>
            <a:cxnSpLocks noChangeShapeType="1"/>
            <a:stCxn id="12293" idx="2"/>
            <a:endCxn id="12345" idx="0"/>
          </p:cNvCxnSpPr>
          <p:nvPr/>
        </p:nvCxnSpPr>
        <p:spPr bwMode="auto">
          <a:xfrm flipH="1">
            <a:off x="3748088" y="3013075"/>
            <a:ext cx="925512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7" name="AutoShape 62"/>
          <p:cNvCxnSpPr>
            <a:cxnSpLocks noChangeShapeType="1"/>
            <a:stCxn id="12345" idx="2"/>
            <a:endCxn id="12295" idx="0"/>
          </p:cNvCxnSpPr>
          <p:nvPr/>
        </p:nvCxnSpPr>
        <p:spPr bwMode="auto">
          <a:xfrm>
            <a:off x="3748088" y="3994150"/>
            <a:ext cx="927100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8" name="AutoShape 63"/>
          <p:cNvCxnSpPr>
            <a:cxnSpLocks noChangeShapeType="1"/>
            <a:stCxn id="12344" idx="3"/>
            <a:endCxn id="12320" idx="1"/>
          </p:cNvCxnSpPr>
          <p:nvPr/>
        </p:nvCxnSpPr>
        <p:spPr bwMode="auto">
          <a:xfrm>
            <a:off x="5943600" y="3821113"/>
            <a:ext cx="138113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b="1" smtClean="0">
                <a:solidFill>
                  <a:srgbClr val="0066FF"/>
                </a:solidFill>
              </a:rPr>
              <a:t>Detector Drivers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/>
              <a:t>Currently 41 detector drivers covering a wide variety of detectors. 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Simulation driver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GigE cameras (</a:t>
            </a:r>
            <a:r>
              <a:rPr lang="en-US" altLang="en-US" dirty="0" err="1" smtClean="0"/>
              <a:t>Prosilica</a:t>
            </a:r>
            <a:r>
              <a:rPr lang="en-US" altLang="en-US" dirty="0" smtClean="0"/>
              <a:t>/AVT, Point Grey/FLIR, any </a:t>
            </a:r>
            <a:r>
              <a:rPr lang="en-US" altLang="en-US" dirty="0" err="1" smtClean="0"/>
              <a:t>GigEVision</a:t>
            </a:r>
            <a:r>
              <a:rPr lang="en-US" altLang="en-US" dirty="0" smtClean="0"/>
              <a:t> camera via </a:t>
            </a:r>
            <a:r>
              <a:rPr lang="en-US" altLang="en-US" dirty="0" err="1" smtClean="0"/>
              <a:t>aravis</a:t>
            </a:r>
            <a:r>
              <a:rPr lang="en-US" altLang="en-US" dirty="0" smtClean="0"/>
              <a:t> library)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Point Grey/FLIR USB-3.x cameras</a:t>
            </a:r>
            <a:endParaRPr lang="en-US" altLang="en-US" dirty="0"/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 smtClean="0"/>
              <a:t>Dectris</a:t>
            </a:r>
            <a:r>
              <a:rPr lang="en-US" altLang="en-US" dirty="0" smtClean="0"/>
              <a:t> Pilatus and </a:t>
            </a:r>
            <a:r>
              <a:rPr lang="en-US" altLang="en-US" dirty="0" err="1" smtClean="0"/>
              <a:t>Eiger</a:t>
            </a:r>
            <a:r>
              <a:rPr lang="en-US" altLang="en-US" dirty="0" smtClean="0"/>
              <a:t> pixel array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Princeton Instruments and </a:t>
            </a:r>
            <a:r>
              <a:rPr lang="en-US" altLang="en-US" dirty="0" err="1" smtClean="0"/>
              <a:t>Photometrics</a:t>
            </a:r>
            <a:r>
              <a:rPr lang="en-US" altLang="en-US" dirty="0" smtClean="0"/>
              <a:t> detectors and spectrometers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 smtClean="0"/>
              <a:t>Andor</a:t>
            </a:r>
            <a:r>
              <a:rPr lang="en-US" altLang="en-US" dirty="0" smtClean="0"/>
              <a:t> CCD and CMOS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Perkin Elmer and </a:t>
            </a:r>
            <a:r>
              <a:rPr lang="en-US" altLang="en-US" dirty="0" err="1" smtClean="0"/>
              <a:t>Dexela</a:t>
            </a:r>
            <a:r>
              <a:rPr lang="en-US" altLang="en-US" dirty="0" smtClean="0"/>
              <a:t> flat panel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Web cameras and Axis video servers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smtClean="0"/>
              <a:t>Many more (Bruker, </a:t>
            </a:r>
            <a:r>
              <a:rPr lang="en-US" altLang="en-US" dirty="0" err="1" smtClean="0"/>
              <a:t>Pixirad</a:t>
            </a:r>
            <a:r>
              <a:rPr lang="en-US" altLang="en-US" dirty="0" smtClean="0"/>
              <a:t>, Photonic Sciences, etc.)</a:t>
            </a:r>
          </a:p>
          <a:p>
            <a:pPr marL="225425" indent="-225425">
              <a:lnSpc>
                <a:spcPct val="80000"/>
              </a:lnSpc>
              <a:defRPr/>
            </a:pPr>
            <a:endParaRPr lang="en-US" alt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2221"/>
          <a:stretch>
            <a:fillRect/>
          </a:stretch>
        </p:blipFill>
        <p:spPr bwMode="auto">
          <a:xfrm>
            <a:off x="3613150" y="5257800"/>
            <a:ext cx="21018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1" r="160" b="13048"/>
          <a:stretch>
            <a:fillRect/>
          </a:stretch>
        </p:blipFill>
        <p:spPr bwMode="auto">
          <a:xfrm>
            <a:off x="762000" y="5334000"/>
            <a:ext cx="2173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8" t="20000"/>
          <a:stretch>
            <a:fillRect/>
          </a:stretch>
        </p:blipFill>
        <p:spPr bwMode="auto">
          <a:xfrm>
            <a:off x="6477000" y="5334000"/>
            <a:ext cx="20113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dirty="0">
                <a:solidFill>
                  <a:srgbClr val="0066FF"/>
                </a:solidFill>
              </a:rPr>
              <a:t>D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etector 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control </a:t>
            </a:r>
            <a:r>
              <a:rPr lang="en-US" altLang="en-US" sz="2800" b="1" dirty="0" smtClean="0">
                <a:solidFill>
                  <a:srgbClr val="0066FF"/>
                </a:solidFill>
              </a:rPr>
              <a:t>screens</a:t>
            </a:r>
            <a:endParaRPr lang="en-US" altLang="en-US" sz="2800" b="1" dirty="0" smtClean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5257800" cy="479185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2296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defRPr/>
            </a:pPr>
            <a:r>
              <a:rPr lang="en-US" altLang="en-US" sz="2000" kern="0" dirty="0" smtClean="0"/>
              <a:t>Screens specific for each detector provided for </a:t>
            </a:r>
            <a:r>
              <a:rPr lang="en-US" altLang="en-US" sz="2000" kern="0" dirty="0" err="1" smtClean="0"/>
              <a:t>medm</a:t>
            </a:r>
            <a:r>
              <a:rPr lang="en-US" altLang="en-US" sz="2000" kern="0" dirty="0" smtClean="0"/>
              <a:t>, </a:t>
            </a:r>
            <a:r>
              <a:rPr lang="en-US" altLang="en-US" sz="2000" kern="0" dirty="0" err="1" smtClean="0"/>
              <a:t>edm</a:t>
            </a:r>
            <a:r>
              <a:rPr lang="en-US" altLang="en-US" sz="2000" kern="0" dirty="0" smtClean="0"/>
              <a:t>, </a:t>
            </a:r>
            <a:r>
              <a:rPr lang="en-US" altLang="en-US" sz="2000" kern="0" dirty="0" err="1" smtClean="0"/>
              <a:t>caQtDM</a:t>
            </a:r>
            <a:r>
              <a:rPr lang="en-US" altLang="en-US" sz="2000" kern="0" dirty="0" smtClean="0"/>
              <a:t>, CSS/Boy, and CSS/Phoebus display managers</a:t>
            </a:r>
          </a:p>
          <a:p>
            <a:pPr marL="228600" indent="-228600">
              <a:defRPr/>
            </a:pPr>
            <a:r>
              <a:rPr lang="en-US" altLang="en-US" sz="2000" kern="0" dirty="0" smtClean="0"/>
              <a:t>Common screen elements are in separated files, included in top-level screen (</a:t>
            </a:r>
            <a:r>
              <a:rPr lang="en-US" altLang="en-US" sz="2000" kern="0" dirty="0" err="1" smtClean="0"/>
              <a:t>eg</a:t>
            </a:r>
            <a:r>
              <a:rPr lang="en-US" altLang="en-US" sz="2000" kern="0" dirty="0" smtClean="0"/>
              <a:t>. Setup, Attributes, Shutter, Buffers)</a:t>
            </a:r>
          </a:p>
          <a:p>
            <a:pPr marL="228600" indent="-228600">
              <a:buFontTx/>
              <a:buNone/>
              <a:defRPr/>
            </a:pPr>
            <a:endParaRPr lang="en-US" altLang="en-US" sz="11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287462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sz="2800" dirty="0"/>
              <a:t>GigE, USB 3.0, and 10 GigE camera</a:t>
            </a:r>
          </a:p>
          <a:p>
            <a:pPr marL="228600" indent="-228600">
              <a:defRPr/>
            </a:pPr>
            <a:r>
              <a:rPr lang="en-US" altLang="en-US" sz="2800" dirty="0"/>
              <a:t>High performance, low cost</a:t>
            </a:r>
          </a:p>
          <a:p>
            <a:pPr marL="228600" indent="-228600">
              <a:buFontTx/>
              <a:buNone/>
              <a:defRPr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6FF"/>
                </a:solidFill>
              </a:rPr>
              <a:t>Point Grey/FLIR drivers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7106920" cy="22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51338"/>
            <a:ext cx="8229600" cy="4419600"/>
          </a:xfrm>
        </p:spPr>
        <p:txBody>
          <a:bodyPr/>
          <a:lstStyle/>
          <a:p>
            <a:pPr marL="228600" indent="-228600"/>
            <a:r>
              <a:rPr lang="en-US" altLang="en-US" dirty="0" smtClean="0">
                <a:solidFill>
                  <a:srgbClr val="0066FF"/>
                </a:solidFill>
              </a:rPr>
              <a:t>Gen</a:t>
            </a:r>
            <a:r>
              <a:rPr lang="en-US" altLang="en-US" dirty="0" smtClean="0"/>
              <a:t>eric </a:t>
            </a:r>
            <a:r>
              <a:rPr lang="en-US" altLang="en-US" dirty="0">
                <a:solidFill>
                  <a:srgbClr val="0066FF"/>
                </a:solidFill>
              </a:rPr>
              <a:t>I</a:t>
            </a:r>
            <a:r>
              <a:rPr lang="en-US" altLang="en-US" dirty="0"/>
              <a:t>nterface for </a:t>
            </a:r>
            <a:r>
              <a:rPr lang="en-US" altLang="en-US" dirty="0">
                <a:solidFill>
                  <a:srgbClr val="0066FF"/>
                </a:solidFill>
              </a:rPr>
              <a:t>Cam</a:t>
            </a:r>
            <a:r>
              <a:rPr lang="en-US" altLang="en-US" dirty="0"/>
              <a:t>eras standard is the base for plug &amp; play handling of cameras and devices</a:t>
            </a:r>
            <a:r>
              <a:rPr lang="en-US" altLang="en-US" dirty="0" smtClean="0"/>
              <a:t>.</a:t>
            </a:r>
          </a:p>
          <a:p>
            <a:pPr marL="228600" indent="-228600"/>
            <a:r>
              <a:rPr lang="en-US" altLang="en-US" dirty="0" smtClean="0"/>
              <a:t>From European Machine Vision Association (EMVA)</a:t>
            </a:r>
          </a:p>
          <a:p>
            <a:pPr marL="228600" indent="-228600"/>
            <a:r>
              <a:rPr lang="en-US" dirty="0" smtClean="0"/>
              <a:t>Generic </a:t>
            </a:r>
            <a:r>
              <a:rPr lang="en-US" dirty="0"/>
              <a:t>programming interface for all kinds of devices (mainly </a:t>
            </a:r>
            <a:r>
              <a:rPr lang="en-US" dirty="0" smtClean="0"/>
              <a:t>cameras)</a:t>
            </a:r>
          </a:p>
          <a:p>
            <a:pPr marL="628650" lvl="1" indent="-228600"/>
            <a:r>
              <a:rPr lang="en-US" dirty="0" smtClean="0"/>
              <a:t>Independent of interface </a:t>
            </a:r>
            <a:r>
              <a:rPr lang="en-US" dirty="0"/>
              <a:t>technology (GigE Vision, USB3 Vision, </a:t>
            </a:r>
            <a:r>
              <a:rPr lang="en-US" dirty="0" err="1"/>
              <a:t>CoaXPress</a:t>
            </a:r>
            <a:r>
              <a:rPr lang="en-US" dirty="0"/>
              <a:t>, Camera Link HS, Camera Link etc</a:t>
            </a:r>
            <a:r>
              <a:rPr lang="en-US" dirty="0" smtClean="0"/>
              <a:t>.)</a:t>
            </a:r>
            <a:endParaRPr lang="en-US" dirty="0"/>
          </a:p>
          <a:p>
            <a:pPr marL="228600" indent="-228600"/>
            <a:r>
              <a:rPr lang="en-US" altLang="en-US" dirty="0"/>
              <a:t>Every </a:t>
            </a:r>
            <a:r>
              <a:rPr lang="en-US" altLang="en-US" dirty="0" err="1"/>
              <a:t>GenICam</a:t>
            </a:r>
            <a:r>
              <a:rPr lang="en-US" altLang="en-US" dirty="0"/>
              <a:t> camera has an XML file inside it that can be accessed to determine the cameras available “features”.</a:t>
            </a:r>
          </a:p>
          <a:p>
            <a:pPr marL="228600" indent="-228600"/>
            <a:r>
              <a:rPr lang="en-US" altLang="en-US" dirty="0"/>
              <a:t>By reading and parsing this XML file one can automatically generate the EPICS database and OPI screens based on the specific features available in that camera</a:t>
            </a:r>
            <a:r>
              <a:rPr lang="en-US" altLang="en-US" dirty="0" smtClean="0"/>
              <a:t>.</a:t>
            </a:r>
          </a:p>
          <a:p>
            <a:pPr marL="228600" indent="-228600"/>
            <a:r>
              <a:rPr lang="en-US" dirty="0" smtClean="0"/>
              <a:t>Not open source, open only to consortium members, cannot be disclosed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6FF"/>
                </a:solidFill>
              </a:rPr>
              <a:t>GenICam Overview</a:t>
            </a:r>
          </a:p>
        </p:txBody>
      </p:sp>
    </p:spTree>
    <p:extLst>
      <p:ext uri="{BB962C8B-B14F-4D97-AF65-F5344CB8AC3E}">
        <p14:creationId xmlns:p14="http://schemas.microsoft.com/office/powerpoint/2010/main" val="3702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9464</TotalTime>
  <Words>2241</Words>
  <Application>Microsoft Office PowerPoint</Application>
  <PresentationFormat>On-screen Show (4:3)</PresentationFormat>
  <Paragraphs>324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Unicode MS</vt:lpstr>
      <vt:lpstr>Courier New</vt:lpstr>
      <vt:lpstr>Times New Roman</vt:lpstr>
      <vt:lpstr>Blank Presentation</vt:lpstr>
      <vt:lpstr>PowerPoint Presentation</vt:lpstr>
      <vt:lpstr>areaDetector Outline</vt:lpstr>
      <vt:lpstr>areaDetector - Goals</vt:lpstr>
      <vt:lpstr>PowerPoint Presentation</vt:lpstr>
      <vt:lpstr>PowerPoint Presentation</vt:lpstr>
      <vt:lpstr>Detector Drivers</vt:lpstr>
      <vt:lpstr>Detector control screens</vt:lpstr>
      <vt:lpstr>Point Grey/FLIR drivers</vt:lpstr>
      <vt:lpstr>GenICam Overview</vt:lpstr>
      <vt:lpstr>ADGenICam</vt:lpstr>
      <vt:lpstr>Auto-generated medm screens for PGR BlackflyS 13Y3M Screen #2</vt:lpstr>
      <vt:lpstr>Plugins</vt:lpstr>
      <vt:lpstr>NDPluginDriver medm Screens </vt:lpstr>
      <vt:lpstr>Plugins (continued)</vt:lpstr>
      <vt:lpstr>Plugins (continued)</vt:lpstr>
      <vt:lpstr>commonPlugins.adl All plugins at a glance</vt:lpstr>
      <vt:lpstr>Statistics plugin</vt:lpstr>
      <vt:lpstr>Statistics plugin (continued)</vt:lpstr>
      <vt:lpstr>Processing plugin</vt:lpstr>
      <vt:lpstr>Processing plugin 30 microsec exposure time</vt:lpstr>
      <vt:lpstr>NDPluginPva (EPICS V4/7)</vt:lpstr>
      <vt:lpstr>pvAccess Driver (EPICS V4)</vt:lpstr>
      <vt:lpstr>Plugins: NDPluginFile</vt:lpstr>
      <vt:lpstr>NDFileHDF5</vt:lpstr>
      <vt:lpstr>Multiple Threads per Plugin</vt:lpstr>
      <vt:lpstr>Multiple Threads per Plugin 1 Thread</vt:lpstr>
      <vt:lpstr>Multiple Threads per Plugin 5 Threads</vt:lpstr>
      <vt:lpstr>NDPluginCodec</vt:lpstr>
      <vt:lpstr>HDF5 Compression</vt:lpstr>
      <vt:lpstr>HDF5 Compression</vt:lpstr>
      <vt:lpstr>Viewers</vt:lpstr>
      <vt:lpstr>EPICS_NTNDA_Viewer ImageJ plugin</vt:lpstr>
      <vt:lpstr>ImageJ pvAccess Viewer</vt:lpstr>
      <vt:lpstr>Other Drivers that use ADCore</vt:lpstr>
      <vt:lpstr>Conclusions</vt:lpstr>
    </vt:vector>
  </TitlesOfParts>
  <Company>CARS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Loop: Using Feedback in EPICS Mark Rivers, Center for Advanced Radiation Sources</dc:title>
  <dc:creator>MLR Assoc</dc:creator>
  <cp:lastModifiedBy>Mark Rivers</cp:lastModifiedBy>
  <cp:revision>166</cp:revision>
  <cp:lastPrinted>2016-05-23T16:47:42Z</cp:lastPrinted>
  <dcterms:created xsi:type="dcterms:W3CDTF">2001-01-18T12:19:59Z</dcterms:created>
  <dcterms:modified xsi:type="dcterms:W3CDTF">2020-10-16T13:14:20Z</dcterms:modified>
</cp:coreProperties>
</file>